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30.xml" ContentType="application/vnd.openxmlformats-officedocument.presentationml.notesSlide+xml"/>
  <Override PartName="/ppt/tags/tag40.xml" ContentType="application/vnd.openxmlformats-officedocument.presentationml.tags+xml"/>
  <Override PartName="/ppt/notesSlides/notesSlide31.xml" ContentType="application/vnd.openxmlformats-officedocument.presentationml.notesSlide+xml"/>
  <Override PartName="/ppt/tags/tag4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34.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35.xml" ContentType="application/vnd.openxmlformats-officedocument.presentationml.notesSlide+xml"/>
  <Override PartName="/ppt/tags/tag5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3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3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39.xml" ContentType="application/vnd.openxmlformats-officedocument.presentationml.notesSlide+xml"/>
  <Override PartName="/ppt/tags/tag66.xml" ContentType="application/vnd.openxmlformats-officedocument.presentationml.tags+xml"/>
  <Override PartName="/ppt/notesSlides/notesSlide4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7.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33"/>
  </p:notesMasterIdLst>
  <p:handoutMasterIdLst>
    <p:handoutMasterId r:id="rId134"/>
  </p:handoutMasterIdLst>
  <p:sldIdLst>
    <p:sldId id="1652" r:id="rId2"/>
    <p:sldId id="1653" r:id="rId3"/>
    <p:sldId id="1566" r:id="rId4"/>
    <p:sldId id="1660" r:id="rId5"/>
    <p:sldId id="1661" r:id="rId6"/>
    <p:sldId id="1662" r:id="rId7"/>
    <p:sldId id="1664" r:id="rId8"/>
    <p:sldId id="1581" r:id="rId9"/>
    <p:sldId id="1582" r:id="rId10"/>
    <p:sldId id="1665" r:id="rId11"/>
    <p:sldId id="1666" r:id="rId12"/>
    <p:sldId id="1667" r:id="rId13"/>
    <p:sldId id="1668" r:id="rId14"/>
    <p:sldId id="1669" r:id="rId15"/>
    <p:sldId id="992" r:id="rId16"/>
    <p:sldId id="1670" r:id="rId17"/>
    <p:sldId id="1671" r:id="rId18"/>
    <p:sldId id="1587" r:id="rId19"/>
    <p:sldId id="1672" r:id="rId20"/>
    <p:sldId id="1673" r:id="rId21"/>
    <p:sldId id="1674" r:id="rId22"/>
    <p:sldId id="1556" r:id="rId23"/>
    <p:sldId id="1675" r:id="rId24"/>
    <p:sldId id="1676" r:id="rId25"/>
    <p:sldId id="1677" r:id="rId26"/>
    <p:sldId id="1678" r:id="rId27"/>
    <p:sldId id="1679" r:id="rId28"/>
    <p:sldId id="1680" r:id="rId29"/>
    <p:sldId id="1681" r:id="rId30"/>
    <p:sldId id="1682" r:id="rId31"/>
    <p:sldId id="1683" r:id="rId32"/>
    <p:sldId id="1684" r:id="rId33"/>
    <p:sldId id="690" r:id="rId34"/>
    <p:sldId id="1685" r:id="rId35"/>
    <p:sldId id="1686" r:id="rId36"/>
    <p:sldId id="1687" r:id="rId37"/>
    <p:sldId id="1688" r:id="rId38"/>
    <p:sldId id="1689" r:id="rId39"/>
    <p:sldId id="1690" r:id="rId40"/>
    <p:sldId id="1691" r:id="rId41"/>
    <p:sldId id="1692" r:id="rId42"/>
    <p:sldId id="1693" r:id="rId43"/>
    <p:sldId id="1694" r:id="rId44"/>
    <p:sldId id="1695" r:id="rId45"/>
    <p:sldId id="1696" r:id="rId46"/>
    <p:sldId id="1697" r:id="rId47"/>
    <p:sldId id="1698" r:id="rId48"/>
    <p:sldId id="1699" r:id="rId49"/>
    <p:sldId id="1700" r:id="rId50"/>
    <p:sldId id="1701" r:id="rId51"/>
    <p:sldId id="1702" r:id="rId52"/>
    <p:sldId id="1703" r:id="rId53"/>
    <p:sldId id="1704" r:id="rId54"/>
    <p:sldId id="1705" r:id="rId55"/>
    <p:sldId id="1706" r:id="rId56"/>
    <p:sldId id="1707" r:id="rId57"/>
    <p:sldId id="1708" r:id="rId58"/>
    <p:sldId id="1709" r:id="rId59"/>
    <p:sldId id="1710" r:id="rId60"/>
    <p:sldId id="1711" r:id="rId61"/>
    <p:sldId id="1712" r:id="rId62"/>
    <p:sldId id="1713" r:id="rId63"/>
    <p:sldId id="1714" r:id="rId64"/>
    <p:sldId id="1715" r:id="rId65"/>
    <p:sldId id="1716" r:id="rId66"/>
    <p:sldId id="1717" r:id="rId67"/>
    <p:sldId id="1718" r:id="rId68"/>
    <p:sldId id="1719" r:id="rId69"/>
    <p:sldId id="1720" r:id="rId70"/>
    <p:sldId id="1721" r:id="rId71"/>
    <p:sldId id="1722" r:id="rId72"/>
    <p:sldId id="1723" r:id="rId73"/>
    <p:sldId id="1724" r:id="rId74"/>
    <p:sldId id="1725" r:id="rId75"/>
    <p:sldId id="1726" r:id="rId76"/>
    <p:sldId id="1727" r:id="rId77"/>
    <p:sldId id="1728" r:id="rId78"/>
    <p:sldId id="1729" r:id="rId79"/>
    <p:sldId id="1730" r:id="rId80"/>
    <p:sldId id="1731" r:id="rId81"/>
    <p:sldId id="702" r:id="rId82"/>
    <p:sldId id="1732" r:id="rId83"/>
    <p:sldId id="1733" r:id="rId84"/>
    <p:sldId id="1734" r:id="rId85"/>
    <p:sldId id="999" r:id="rId86"/>
    <p:sldId id="1735" r:id="rId87"/>
    <p:sldId id="1736" r:id="rId88"/>
    <p:sldId id="1737" r:id="rId89"/>
    <p:sldId id="1738" r:id="rId90"/>
    <p:sldId id="1739" r:id="rId91"/>
    <p:sldId id="1553" r:id="rId92"/>
    <p:sldId id="260" r:id="rId93"/>
    <p:sldId id="1740" r:id="rId94"/>
    <p:sldId id="1741" r:id="rId95"/>
    <p:sldId id="1742" r:id="rId96"/>
    <p:sldId id="1743" r:id="rId97"/>
    <p:sldId id="1744" r:id="rId98"/>
    <p:sldId id="1745" r:id="rId99"/>
    <p:sldId id="1746" r:id="rId100"/>
    <p:sldId id="1747" r:id="rId101"/>
    <p:sldId id="1748" r:id="rId102"/>
    <p:sldId id="1749" r:id="rId103"/>
    <p:sldId id="1750" r:id="rId104"/>
    <p:sldId id="1752" r:id="rId105"/>
    <p:sldId id="1753" r:id="rId106"/>
    <p:sldId id="1754" r:id="rId107"/>
    <p:sldId id="1755" r:id="rId108"/>
    <p:sldId id="1756" r:id="rId109"/>
    <p:sldId id="964" r:id="rId110"/>
    <p:sldId id="1757" r:id="rId111"/>
    <p:sldId id="1758" r:id="rId112"/>
    <p:sldId id="1759" r:id="rId113"/>
    <p:sldId id="1760" r:id="rId114"/>
    <p:sldId id="1761" r:id="rId115"/>
    <p:sldId id="1762" r:id="rId116"/>
    <p:sldId id="1763" r:id="rId117"/>
    <p:sldId id="1764" r:id="rId118"/>
    <p:sldId id="1765" r:id="rId119"/>
    <p:sldId id="1766" r:id="rId120"/>
    <p:sldId id="1767" r:id="rId121"/>
    <p:sldId id="1768" r:id="rId122"/>
    <p:sldId id="1769" r:id="rId123"/>
    <p:sldId id="1770" r:id="rId124"/>
    <p:sldId id="820" r:id="rId125"/>
    <p:sldId id="1771" r:id="rId126"/>
    <p:sldId id="1772" r:id="rId127"/>
    <p:sldId id="1773" r:id="rId128"/>
    <p:sldId id="1774" r:id="rId129"/>
    <p:sldId id="1775" r:id="rId130"/>
    <p:sldId id="899" r:id="rId131"/>
    <p:sldId id="1659" r:id="rId132"/>
  </p:sldIdLst>
  <p:sldSz cx="12192000" cy="6858000"/>
  <p:notesSz cx="6797675" cy="9928225"/>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FFCC99"/>
    <a:srgbClr val="FFFFFF"/>
    <a:srgbClr val="FFCCFF"/>
    <a:srgbClr val="CCFFFF"/>
    <a:srgbClr val="99FFCC"/>
    <a:srgbClr val="990000"/>
    <a:srgbClr val="FF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44" autoAdjust="0"/>
    <p:restoredTop sz="93005" autoAdjust="0"/>
  </p:normalViewPr>
  <p:slideViewPr>
    <p:cSldViewPr>
      <p:cViewPr varScale="1">
        <p:scale>
          <a:sx n="104" d="100"/>
          <a:sy n="104" d="100"/>
        </p:scale>
        <p:origin x="390" y="96"/>
      </p:cViewPr>
      <p:guideLst>
        <p:guide orient="horz" pos="2160"/>
        <p:guide pos="3840"/>
      </p:guideLst>
    </p:cSldViewPr>
  </p:slideViewPr>
  <p:outlineViewPr>
    <p:cViewPr>
      <p:scale>
        <a:sx n="33" d="100"/>
        <a:sy n="33" d="100"/>
      </p:scale>
      <p:origin x="0" y="-26078"/>
    </p:cViewPr>
    <p:sldLst>
      <p:sld r:id="rId1" collapse="1"/>
      <p:sld r:id="rId2" collapse="1"/>
      <p:sld r:id="rId3" collapse="1"/>
    </p:sldLst>
  </p:outlineViewPr>
  <p:notesTextViewPr>
    <p:cViewPr>
      <p:scale>
        <a:sx n="100" d="100"/>
        <a:sy n="100" d="100"/>
      </p:scale>
      <p:origin x="0" y="0"/>
    </p:cViewPr>
  </p:notesTextViewPr>
  <p:sorterViewPr>
    <p:cViewPr>
      <p:scale>
        <a:sx n="190" d="100"/>
        <a:sy n="190" d="100"/>
      </p:scale>
      <p:origin x="0" y="-14154"/>
    </p:cViewPr>
  </p:sorterViewPr>
  <p:notesViewPr>
    <p:cSldViewPr>
      <p:cViewPr varScale="1">
        <p:scale>
          <a:sx n="78" d="100"/>
          <a:sy n="78" d="100"/>
        </p:scale>
        <p:origin x="-3966" y="-90"/>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105.xml"/><Relationship Id="rId2" Type="http://schemas.openxmlformats.org/officeDocument/2006/relationships/slide" Target="slides/slide103.xml"/><Relationship Id="rId1" Type="http://schemas.openxmlformats.org/officeDocument/2006/relationships/slide" Target="slides/slide10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6101058215753806E-2"/>
          <c:y val="4.8803930104061678E-2"/>
          <c:w val="0.94389894178424616"/>
          <c:h val="0.84760086839398985"/>
        </c:manualLayout>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t>
        <a:bodyPr/>
        <a:lstStyle/>
        <a:p>
          <a:endParaRPr lang="zh-TW" altLang="en-US"/>
        </a:p>
      </dgm:t>
    </dgm:pt>
    <dgm:pt modelId="{9F153B0A-7DF6-4B2E-B56B-D769C8F404E5}" type="pres">
      <dgm:prSet presAssocID="{B4FB02AD-08B9-409B-B0FF-73FE9AEBAFF7}" presName="gear1srcNode" presStyleLbl="node1" presStyleIdx="0" presStyleCnt="3"/>
      <dgm:spPr/>
      <dgm:t>
        <a:bodyPr/>
        <a:lstStyle/>
        <a:p>
          <a:endParaRPr lang="zh-TW" altLang="en-US"/>
        </a:p>
      </dgm:t>
    </dgm:pt>
    <dgm:pt modelId="{54688A6F-0242-43D0-A1DF-708CE7AC4083}" type="pres">
      <dgm:prSet presAssocID="{B4FB02AD-08B9-409B-B0FF-73FE9AEBAFF7}" presName="gear1dstNode" presStyleLbl="node1" presStyleIdx="0" presStyleCnt="3"/>
      <dgm:spPr/>
      <dgm:t>
        <a:bodyPr/>
        <a:lstStyle/>
        <a:p>
          <a:endParaRPr lang="zh-TW" altLang="en-US"/>
        </a:p>
      </dgm:t>
    </dgm:pt>
    <dgm:pt modelId="{D105F10A-51D5-4D3B-B1A0-3A14020FD9B7}" type="pres">
      <dgm:prSet presAssocID="{1C1AFDA2-63C7-4AD0-89A0-B98A32F6C7A6}" presName="gear2" presStyleLbl="node1" presStyleIdx="1" presStyleCnt="3">
        <dgm:presLayoutVars>
          <dgm:chMax val="1"/>
          <dgm:bulletEnabled val="1"/>
        </dgm:presLayoutVars>
      </dgm:prSet>
      <dgm:spPr/>
      <dgm:t>
        <a:bodyPr/>
        <a:lstStyle/>
        <a:p>
          <a:endParaRPr lang="zh-TW" altLang="en-US"/>
        </a:p>
      </dgm:t>
    </dgm:pt>
    <dgm:pt modelId="{6C90B0CC-3B31-499A-B891-8189C81B71A3}" type="pres">
      <dgm:prSet presAssocID="{1C1AFDA2-63C7-4AD0-89A0-B98A32F6C7A6}" presName="gear2srcNode" presStyleLbl="node1" presStyleIdx="1" presStyleCnt="3"/>
      <dgm:spPr/>
      <dgm:t>
        <a:bodyPr/>
        <a:lstStyle/>
        <a:p>
          <a:endParaRPr lang="zh-TW" altLang="en-US"/>
        </a:p>
      </dgm:t>
    </dgm:pt>
    <dgm:pt modelId="{49DBCEC0-B24F-4704-9997-AE88600187D9}" type="pres">
      <dgm:prSet presAssocID="{1C1AFDA2-63C7-4AD0-89A0-B98A32F6C7A6}" presName="gear2dstNode" presStyleLbl="node1" presStyleIdx="1" presStyleCnt="3"/>
      <dgm:spPr/>
      <dgm:t>
        <a:bodyPr/>
        <a:lstStyle/>
        <a:p>
          <a:endParaRPr lang="zh-TW" altLang="en-US"/>
        </a:p>
      </dgm:t>
    </dgm:pt>
    <dgm:pt modelId="{FF1FAC84-064E-49BA-9CD8-6DBD84D94F14}" type="pres">
      <dgm:prSet presAssocID="{A9872E36-200C-414B-A98E-56A74450DCF3}" presName="gear3" presStyleLbl="node1" presStyleIdx="2" presStyleCnt="3"/>
      <dgm:spPr/>
      <dgm:t>
        <a:bodyPr/>
        <a:lstStyle/>
        <a:p>
          <a:endParaRPr lang="zh-TW" altLang="en-US"/>
        </a:p>
      </dgm:t>
    </dgm:pt>
    <dgm:pt modelId="{8D0BA86D-5344-4DC3-82C6-410D35DC4E59}" type="pres">
      <dgm:prSet presAssocID="{A9872E36-200C-414B-A98E-56A74450DCF3}" presName="gear3tx" presStyleLbl="node1" presStyleIdx="2" presStyleCnt="3">
        <dgm:presLayoutVars>
          <dgm:chMax val="1"/>
          <dgm:bulletEnabled val="1"/>
        </dgm:presLayoutVars>
      </dgm:prSet>
      <dgm:spPr/>
      <dgm:t>
        <a:bodyPr/>
        <a:lstStyle/>
        <a:p>
          <a:endParaRPr lang="zh-TW" altLang="en-US"/>
        </a:p>
      </dgm:t>
    </dgm:pt>
    <dgm:pt modelId="{767314A7-65DB-40E8-B560-D548B2553B85}" type="pres">
      <dgm:prSet presAssocID="{A9872E36-200C-414B-A98E-56A74450DCF3}" presName="gear3srcNode" presStyleLbl="node1" presStyleIdx="2" presStyleCnt="3"/>
      <dgm:spPr/>
      <dgm:t>
        <a:bodyPr/>
        <a:lstStyle/>
        <a:p>
          <a:endParaRPr lang="zh-TW" altLang="en-US"/>
        </a:p>
      </dgm:t>
    </dgm:pt>
    <dgm:pt modelId="{24FA9A56-9A3C-4D32-A90F-5B49B746662F}" type="pres">
      <dgm:prSet presAssocID="{A9872E36-200C-414B-A98E-56A74450DCF3}" presName="gear3dstNode" presStyleLbl="node1" presStyleIdx="2" presStyleCnt="3"/>
      <dgm:spPr/>
      <dgm:t>
        <a:bodyPr/>
        <a:lstStyle/>
        <a:p>
          <a:endParaRPr lang="zh-TW" altLang="en-US"/>
        </a:p>
      </dgm:t>
    </dgm:pt>
    <dgm:pt modelId="{F24AAD2B-BF64-4451-B2DA-F9A32DACBA19}" type="pres">
      <dgm:prSet presAssocID="{3470786B-4CF0-454C-B04A-ABA9B7104ABE}" presName="connector1" presStyleLbl="sibTrans2D1" presStyleIdx="0" presStyleCnt="3"/>
      <dgm:spPr/>
      <dgm:t>
        <a:bodyPr/>
        <a:lstStyle/>
        <a:p>
          <a:endParaRPr lang="zh-TW" altLang="en-US"/>
        </a:p>
      </dgm:t>
    </dgm:pt>
    <dgm:pt modelId="{D571822E-360D-43D3-86E3-A75DAD1CD3A5}" type="pres">
      <dgm:prSet presAssocID="{5697CCAE-7FCF-4B4E-8D15-84A209426511}" presName="connector2" presStyleLbl="sibTrans2D1" presStyleIdx="1" presStyleCnt="3"/>
      <dgm:spPr/>
      <dgm:t>
        <a:bodyPr/>
        <a:lstStyle/>
        <a:p>
          <a:endParaRPr lang="zh-TW" altLang="en-US"/>
        </a:p>
      </dgm:t>
    </dgm:pt>
    <dgm:pt modelId="{68271545-1811-4712-A500-FC0FC419A452}" type="pres">
      <dgm:prSet presAssocID="{87D56500-3079-486D-8BCF-126CAA0E949C}" presName="connector3" presStyleLbl="sibTrans2D1" presStyleIdx="2" presStyleCnt="3"/>
      <dgm:spPr/>
      <dgm:t>
        <a:bodyPr/>
        <a:lstStyle/>
        <a:p>
          <a:endParaRPr lang="zh-TW" altLang="en-US"/>
        </a:p>
      </dgm:t>
    </dgm:pt>
  </dgm:ptLst>
  <dgm:cxnLst>
    <dgm:cxn modelId="{2B202EE1-FD52-4379-8D4E-571D2A6FF42B}" type="presOf" srcId="{1C1AFDA2-63C7-4AD0-89A0-B98A32F6C7A6}" destId="{49DBCEC0-B24F-4704-9997-AE88600187D9}" srcOrd="2" destOrd="0" presId="urn:microsoft.com/office/officeart/2005/8/layout/gear1"/>
    <dgm:cxn modelId="{9AEE56C5-CD70-4133-A5B5-D0A8929A37AE}" type="presOf" srcId="{1C1AFDA2-63C7-4AD0-89A0-B98A32F6C7A6}" destId="{6C90B0CC-3B31-499A-B891-8189C81B71A3}" srcOrd="1"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A0A5F1A5-E06E-4CC0-A40E-A8D043F8C124}" type="presOf" srcId="{B4FB02AD-08B9-409B-B0FF-73FE9AEBAFF7}" destId="{EA14BC18-6F9A-4AEC-A8EC-D16895436963}" srcOrd="0"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B0F3A58F-7CDE-4789-B625-108C8219B242}" type="presOf" srcId="{A9872E36-200C-414B-A98E-56A74450DCF3}" destId="{8D0BA86D-5344-4DC3-82C6-410D35DC4E59}" srcOrd="1"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6825C5FC-2462-4BB5-98A2-E27118EB0EE9}" type="presOf" srcId="{A9872E36-200C-414B-A98E-56A74450DCF3}" destId="{767314A7-65DB-40E8-B560-D548B2553B85}" srcOrd="2"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FFD7140D-B355-4CA9-A967-80E25BC145F3}" type="presOf" srcId="{A9872E36-200C-414B-A98E-56A74450DCF3}" destId="{FF1FAC84-064E-49BA-9CD8-6DBD84D94F14}"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800" dirty="0">
              <a:latin typeface="標楷體" pitchFamily="65" charset="-120"/>
              <a:ea typeface="標楷體" pitchFamily="65" charset="-120"/>
            </a:rPr>
            <a:t>115</a:t>
          </a:r>
          <a:r>
            <a:rPr lang="zh-TW" altLang="en-US" sz="2800" dirty="0">
              <a:latin typeface="標楷體" pitchFamily="65" charset="-120"/>
              <a:ea typeface="標楷體" pitchFamily="65" charset="-120"/>
            </a:rPr>
            <a:t>學年度桃連區</a:t>
          </a:r>
          <a:endParaRPr lang="en-US" altLang="zh-TW" sz="2800" dirty="0">
            <a:latin typeface="標楷體" pitchFamily="65" charset="-120"/>
            <a:ea typeface="標楷體" pitchFamily="65" charset="-120"/>
          </a:endParaRPr>
        </a:p>
        <a:p>
          <a:r>
            <a:rPr lang="zh-TW" altLang="en-US" sz="2800" dirty="0">
              <a:latin typeface="標楷體" pitchFamily="65" charset="-120"/>
              <a:ea typeface="標楷體" pitchFamily="65" charset="-120"/>
            </a:rPr>
            <a:t>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pPr algn="ctr"/>
          <a:r>
            <a:rPr lang="zh-TW" altLang="en-US" sz="3600" dirty="0">
              <a:latin typeface="Times New Roman" panose="02020603050405020304" pitchFamily="18" charset="0"/>
              <a:ea typeface="標楷體" pitchFamily="65" charset="-120"/>
              <a:cs typeface="Times New Roman" panose="02020603050405020304" pitchFamily="18" charset="0"/>
            </a:rPr>
            <a:t>考試分發</a:t>
          </a:r>
          <a:endParaRPr lang="en-US" altLang="zh-TW" sz="3600" dirty="0">
            <a:latin typeface="Times New Roman" panose="02020603050405020304" pitchFamily="18" charset="0"/>
            <a:ea typeface="標楷體" pitchFamily="65" charset="-120"/>
            <a:cs typeface="Times New Roman" panose="02020603050405020304" pitchFamily="18" charset="0"/>
          </a:endParaRPr>
        </a:p>
        <a:p>
          <a:pPr algn="ctr"/>
          <a:r>
            <a:rPr lang="en-US" altLang="zh-TW" sz="3600" dirty="0">
              <a:latin typeface="Times New Roman" panose="02020603050405020304" pitchFamily="18" charset="0"/>
              <a:ea typeface="標楷體" pitchFamily="65" charset="-120"/>
              <a:cs typeface="Times New Roman" panose="02020603050405020304" pitchFamily="18" charset="0"/>
            </a:rPr>
            <a:t>40</a:t>
          </a:r>
          <a:r>
            <a:rPr lang="zh-TW" altLang="en-US" sz="3600" dirty="0">
              <a:latin typeface="Times New Roman" panose="02020603050405020304" pitchFamily="18" charset="0"/>
              <a:ea typeface="標楷體" pitchFamily="65" charset="-120"/>
              <a:cs typeface="Times New Roman" panose="02020603050405020304" pitchFamily="18" charset="0"/>
            </a:rPr>
            <a:t>個名額</a:t>
          </a:r>
          <a:endParaRPr lang="en-US" altLang="zh-TW" sz="3600" dirty="0">
            <a:latin typeface="Times New Roman" panose="02020603050405020304" pitchFamily="18" charset="0"/>
            <a:ea typeface="標楷體" pitchFamily="65" charset="-120"/>
            <a:cs typeface="Times New Roman" panose="02020603050405020304" pitchFamily="18" charset="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4000" dirty="0">
              <a:latin typeface="Times New Roman" panose="02020603050405020304" pitchFamily="18" charset="0"/>
              <a:ea typeface="標楷體" pitchFamily="65" charset="-120"/>
              <a:cs typeface="Times New Roman" panose="02020603050405020304" pitchFamily="18" charset="0"/>
            </a:rPr>
            <a:t>專業群科</a:t>
          </a:r>
          <a:r>
            <a:rPr lang="en-US" altLang="zh-TW" sz="4000" dirty="0">
              <a:latin typeface="Times New Roman" panose="02020603050405020304" pitchFamily="18" charset="0"/>
              <a:ea typeface="標楷體" pitchFamily="65" charset="-120"/>
              <a:cs typeface="Times New Roman" panose="02020603050405020304" pitchFamily="18" charset="0"/>
            </a:rPr>
            <a:t>-82</a:t>
          </a:r>
          <a:r>
            <a:rPr lang="zh-TW" altLang="en-US" sz="4000" dirty="0">
              <a:latin typeface="Times New Roman" panose="02020603050405020304" pitchFamily="18" charset="0"/>
              <a:ea typeface="標楷體" pitchFamily="65" charset="-120"/>
              <a:cs typeface="Times New Roman" panose="02020603050405020304" pitchFamily="18" charset="0"/>
            </a:rPr>
            <a:t>班</a:t>
          </a:r>
          <a:r>
            <a:rPr lang="en-US" altLang="zh-TW" sz="4000" dirty="0">
              <a:latin typeface="Times New Roman" panose="02020603050405020304" pitchFamily="18" charset="0"/>
              <a:ea typeface="標楷體" pitchFamily="65" charset="-120"/>
              <a:cs typeface="Times New Roman" panose="02020603050405020304" pitchFamily="18" charset="0"/>
            </a:rPr>
            <a:t/>
          </a:r>
          <a:br>
            <a:rPr lang="en-US" altLang="zh-TW" sz="4000" dirty="0">
              <a:latin typeface="Times New Roman" panose="02020603050405020304" pitchFamily="18" charset="0"/>
              <a:ea typeface="標楷體" pitchFamily="65" charset="-120"/>
              <a:cs typeface="Times New Roman" panose="02020603050405020304" pitchFamily="18" charset="0"/>
            </a:rPr>
          </a:br>
          <a:r>
            <a:rPr lang="en-US" altLang="zh-TW" sz="4000" dirty="0">
              <a:solidFill>
                <a:srgbClr val="FF0000"/>
              </a:solidFill>
              <a:latin typeface="Times New Roman" panose="02020603050405020304" pitchFamily="18" charset="0"/>
              <a:ea typeface="標楷體" pitchFamily="65" charset="-120"/>
              <a:cs typeface="Times New Roman" panose="02020603050405020304" pitchFamily="18" charset="0"/>
            </a:rPr>
            <a:t>2236</a:t>
          </a:r>
          <a:r>
            <a:rPr lang="zh-TW" altLang="en-US" sz="4000" dirty="0">
              <a:latin typeface="Times New Roman" panose="02020603050405020304" pitchFamily="18" charset="0"/>
              <a:ea typeface="標楷體" pitchFamily="65" charset="-120"/>
              <a:cs typeface="Times New Roman" panose="02020603050405020304" pitchFamily="18" charset="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4000" dirty="0">
              <a:latin typeface="Times New Roman" panose="02020603050405020304" pitchFamily="18" charset="0"/>
              <a:ea typeface="標楷體" pitchFamily="65" charset="-120"/>
              <a:cs typeface="Times New Roman" panose="02020603050405020304" pitchFamily="18" charset="0"/>
            </a:rPr>
            <a:t>科學班</a:t>
          </a:r>
          <a:r>
            <a:rPr lang="en-US" altLang="zh-TW" sz="4000" dirty="0">
              <a:latin typeface="Times New Roman" panose="02020603050405020304" pitchFamily="18" charset="0"/>
              <a:ea typeface="標楷體" pitchFamily="65" charset="-120"/>
              <a:cs typeface="Times New Roman" panose="02020603050405020304" pitchFamily="18" charset="0"/>
            </a:rPr>
            <a:t>-1</a:t>
          </a:r>
          <a:r>
            <a:rPr lang="zh-TW" altLang="en-US" sz="4000" dirty="0">
              <a:latin typeface="Times New Roman" panose="02020603050405020304" pitchFamily="18" charset="0"/>
              <a:ea typeface="標楷體" pitchFamily="65" charset="-120"/>
              <a:cs typeface="Times New Roman" panose="02020603050405020304" pitchFamily="18" charset="0"/>
            </a:rPr>
            <a:t>班</a:t>
          </a:r>
          <a:r>
            <a:rPr lang="en-US" altLang="zh-TW" sz="4000" dirty="0">
              <a:latin typeface="Times New Roman" panose="02020603050405020304" pitchFamily="18" charset="0"/>
              <a:ea typeface="標楷體" pitchFamily="65" charset="-120"/>
              <a:cs typeface="Times New Roman" panose="02020603050405020304" pitchFamily="18" charset="0"/>
            </a:rPr>
            <a:t/>
          </a:r>
          <a:br>
            <a:rPr lang="en-US" altLang="zh-TW" sz="4000" dirty="0">
              <a:latin typeface="Times New Roman" panose="02020603050405020304" pitchFamily="18" charset="0"/>
              <a:ea typeface="標楷體" pitchFamily="65" charset="-120"/>
              <a:cs typeface="Times New Roman" panose="02020603050405020304" pitchFamily="18" charset="0"/>
            </a:rPr>
          </a:br>
          <a:r>
            <a:rPr lang="en-US" altLang="zh-TW" sz="4000" dirty="0">
              <a:solidFill>
                <a:srgbClr val="FF0000"/>
              </a:solidFill>
              <a:latin typeface="Times New Roman" panose="02020603050405020304" pitchFamily="18" charset="0"/>
              <a:ea typeface="標楷體" pitchFamily="65" charset="-120"/>
              <a:cs typeface="Times New Roman" panose="02020603050405020304" pitchFamily="18" charset="0"/>
            </a:rPr>
            <a:t>23</a:t>
          </a:r>
          <a:r>
            <a:rPr lang="zh-TW" altLang="en-US" sz="4000" dirty="0">
              <a:latin typeface="Times New Roman" panose="02020603050405020304" pitchFamily="18" charset="0"/>
              <a:ea typeface="標楷體" pitchFamily="65" charset="-120"/>
              <a:cs typeface="Times New Roman" panose="02020603050405020304" pitchFamily="18" charset="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800" dirty="0">
              <a:latin typeface="Times New Roman" panose="02020603050405020304" pitchFamily="18" charset="0"/>
              <a:ea typeface="標楷體" pitchFamily="65" charset="-120"/>
              <a:cs typeface="Times New Roman" panose="02020603050405020304" pitchFamily="18" charset="0"/>
            </a:rPr>
            <a:t>體育班</a:t>
          </a:r>
          <a:r>
            <a:rPr lang="en-US" altLang="zh-TW" sz="2800" dirty="0">
              <a:latin typeface="Times New Roman" panose="02020603050405020304" pitchFamily="18" charset="0"/>
              <a:ea typeface="標楷體" pitchFamily="65" charset="-120"/>
              <a:cs typeface="Times New Roman" panose="02020603050405020304" pitchFamily="18" charset="0"/>
            </a:rPr>
            <a:t>-15</a:t>
          </a:r>
          <a:r>
            <a:rPr lang="zh-TW" altLang="en-US" sz="2800" dirty="0">
              <a:latin typeface="Times New Roman" panose="02020603050405020304" pitchFamily="18" charset="0"/>
              <a:ea typeface="標楷體" pitchFamily="65" charset="-120"/>
              <a:cs typeface="Times New Roman" panose="02020603050405020304" pitchFamily="18" charset="0"/>
            </a:rPr>
            <a:t>班    </a:t>
          </a: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472</a:t>
          </a:r>
          <a:r>
            <a:rPr lang="zh-TW" altLang="en-US" sz="2800" dirty="0">
              <a:latin typeface="Times New Roman" panose="02020603050405020304" pitchFamily="18" charset="0"/>
              <a:ea typeface="標楷體" pitchFamily="65" charset="-120"/>
              <a:cs typeface="Times New Roman" panose="02020603050405020304" pitchFamily="18" charset="0"/>
            </a:rPr>
            <a:t>個名額</a:t>
          </a:r>
          <a:r>
            <a:rPr lang="en-US" altLang="zh-TW" sz="2800" dirty="0">
              <a:latin typeface="Times New Roman" panose="02020603050405020304" pitchFamily="18" charset="0"/>
              <a:ea typeface="標楷體" pitchFamily="65" charset="-120"/>
              <a:cs typeface="Times New Roman" panose="02020603050405020304" pitchFamily="18" charset="0"/>
            </a:rPr>
            <a:t/>
          </a:r>
          <a:br>
            <a:rPr lang="en-US" altLang="zh-TW" sz="2800" dirty="0">
              <a:latin typeface="Times New Roman" panose="02020603050405020304" pitchFamily="18" charset="0"/>
              <a:ea typeface="標楷體" pitchFamily="65" charset="-120"/>
              <a:cs typeface="Times New Roman" panose="02020603050405020304" pitchFamily="18" charset="0"/>
            </a:rPr>
          </a:br>
          <a:r>
            <a:rPr lang="zh-TW" altLang="en-US" sz="2800" dirty="0">
              <a:latin typeface="Times New Roman" panose="02020603050405020304" pitchFamily="18" charset="0"/>
              <a:ea typeface="標楷體" pitchFamily="65" charset="-120"/>
              <a:cs typeface="Times New Roman" panose="02020603050405020304" pitchFamily="18" charset="0"/>
            </a:rPr>
            <a:t>藝才美術班</a:t>
          </a:r>
          <a:r>
            <a:rPr lang="en-US" altLang="zh-TW" sz="2800" dirty="0">
              <a:latin typeface="Times New Roman" panose="02020603050405020304" pitchFamily="18" charset="0"/>
              <a:ea typeface="標楷體" pitchFamily="65" charset="-120"/>
              <a:cs typeface="Times New Roman" panose="02020603050405020304" pitchFamily="18" charset="0"/>
            </a:rPr>
            <a:t>-4</a:t>
          </a:r>
          <a:r>
            <a:rPr lang="zh-TW" altLang="en-US" sz="2800" dirty="0">
              <a:latin typeface="Times New Roman" panose="02020603050405020304" pitchFamily="18" charset="0"/>
              <a:ea typeface="標楷體" pitchFamily="65" charset="-120"/>
              <a:cs typeface="Times New Roman" panose="02020603050405020304" pitchFamily="18" charset="0"/>
            </a:rPr>
            <a:t>班 </a:t>
          </a: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100</a:t>
          </a:r>
          <a:r>
            <a:rPr lang="zh-TW" altLang="en-US" sz="2800" dirty="0">
              <a:latin typeface="Times New Roman" panose="02020603050405020304" pitchFamily="18" charset="0"/>
              <a:ea typeface="標楷體" pitchFamily="65" charset="-120"/>
              <a:cs typeface="Times New Roman" panose="02020603050405020304" pitchFamily="18" charset="0"/>
            </a:rPr>
            <a:t>個名額</a:t>
          </a:r>
          <a:r>
            <a:rPr lang="en-US" altLang="zh-TW" sz="2800" dirty="0">
              <a:latin typeface="Times New Roman" panose="02020603050405020304" pitchFamily="18" charset="0"/>
              <a:ea typeface="標楷體" pitchFamily="65" charset="-120"/>
              <a:cs typeface="Times New Roman" panose="02020603050405020304" pitchFamily="18" charset="0"/>
            </a:rPr>
            <a:t/>
          </a:r>
          <a:br>
            <a:rPr lang="en-US" altLang="zh-TW" sz="2800" dirty="0">
              <a:latin typeface="Times New Roman" panose="02020603050405020304" pitchFamily="18" charset="0"/>
              <a:ea typeface="標楷體" pitchFamily="65" charset="-120"/>
              <a:cs typeface="Times New Roman" panose="02020603050405020304" pitchFamily="18" charset="0"/>
            </a:rPr>
          </a:br>
          <a:r>
            <a:rPr lang="zh-TW" altLang="en-US" sz="2800" dirty="0">
              <a:latin typeface="Times New Roman" panose="02020603050405020304" pitchFamily="18" charset="0"/>
              <a:ea typeface="標楷體" pitchFamily="65" charset="-120"/>
              <a:cs typeface="Times New Roman" panose="02020603050405020304" pitchFamily="18" charset="0"/>
            </a:rPr>
            <a:t>藝才音樂班</a:t>
          </a:r>
          <a:r>
            <a:rPr lang="en-US" altLang="zh-TW" sz="2800" dirty="0">
              <a:latin typeface="Times New Roman" panose="02020603050405020304" pitchFamily="18" charset="0"/>
              <a:ea typeface="標楷體" pitchFamily="65" charset="-120"/>
              <a:cs typeface="Times New Roman" panose="02020603050405020304" pitchFamily="18" charset="0"/>
            </a:rPr>
            <a:t>-3</a:t>
          </a:r>
          <a:r>
            <a:rPr lang="zh-TW" altLang="en-US" sz="2800" dirty="0">
              <a:latin typeface="Times New Roman" panose="02020603050405020304" pitchFamily="18" charset="0"/>
              <a:ea typeface="標楷體" pitchFamily="65" charset="-120"/>
              <a:cs typeface="Times New Roman" panose="02020603050405020304" pitchFamily="18" charset="0"/>
            </a:rPr>
            <a:t>班 </a:t>
          </a: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75</a:t>
          </a:r>
          <a:r>
            <a:rPr lang="zh-TW" altLang="en-US" sz="2800" dirty="0">
              <a:latin typeface="Times New Roman" panose="02020603050405020304" pitchFamily="18" charset="0"/>
              <a:ea typeface="標楷體" pitchFamily="65" charset="-120"/>
              <a:cs typeface="Times New Roman" panose="02020603050405020304" pitchFamily="18" charset="0"/>
            </a:rPr>
            <a:t>個名額</a:t>
          </a:r>
          <a:r>
            <a:rPr lang="en-US" altLang="zh-TW" sz="2800" dirty="0">
              <a:latin typeface="Times New Roman" panose="02020603050405020304" pitchFamily="18" charset="0"/>
              <a:ea typeface="標楷體" pitchFamily="65" charset="-120"/>
              <a:cs typeface="Times New Roman" panose="02020603050405020304" pitchFamily="18" charset="0"/>
            </a:rPr>
            <a:t/>
          </a:r>
          <a:br>
            <a:rPr lang="en-US" altLang="zh-TW" sz="2800" dirty="0">
              <a:latin typeface="Times New Roman" panose="02020603050405020304" pitchFamily="18" charset="0"/>
              <a:ea typeface="標楷體" pitchFamily="65" charset="-120"/>
              <a:cs typeface="Times New Roman" panose="02020603050405020304" pitchFamily="18" charset="0"/>
            </a:rPr>
          </a:br>
          <a:r>
            <a:rPr lang="zh-TW" altLang="en-US" sz="2800" dirty="0">
              <a:latin typeface="Times New Roman" panose="02020603050405020304" pitchFamily="18" charset="0"/>
              <a:ea typeface="標楷體" pitchFamily="65" charset="-120"/>
              <a:cs typeface="Times New Roman" panose="02020603050405020304" pitchFamily="18" charset="0"/>
            </a:rPr>
            <a:t>藝才舞蹈班</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班 </a:t>
          </a:r>
          <a:r>
            <a:rPr lang="en-US" altLang="zh-TW" sz="28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dirty="0">
              <a:latin typeface="Times New Roman" panose="02020603050405020304" pitchFamily="18" charset="0"/>
              <a:ea typeface="標楷體" pitchFamily="65" charset="-120"/>
              <a:cs typeface="Times New Roman" panose="02020603050405020304" pitchFamily="18" charset="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t>
        <a:bodyPr/>
        <a:lstStyle/>
        <a:p>
          <a:endParaRPr lang="zh-TW" altLang="en-US"/>
        </a:p>
      </dgm:t>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2" custLinFactNeighborY="0"/>
      <dgm:spPr/>
      <dgm:t>
        <a:bodyPr/>
        <a:lstStyle/>
        <a:p>
          <a:endParaRPr lang="zh-TW" altLang="en-US"/>
        </a:p>
      </dgm:t>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t>
        <a:bodyPr/>
        <a:lstStyle/>
        <a:p>
          <a:endParaRPr lang="zh-TW" altLang="en-US"/>
        </a:p>
      </dgm:t>
    </dgm:pt>
    <dgm:pt modelId="{3FA2D15B-CF76-4202-AA22-9C6B1404492F}" type="pres">
      <dgm:prSet presAssocID="{827B186F-5B46-468C-AF55-E024DAAFAA39}" presName="tile2" presStyleLbl="node1" presStyleIdx="1" presStyleCnt="4"/>
      <dgm:spPr/>
      <dgm:t>
        <a:bodyPr/>
        <a:lstStyle/>
        <a:p>
          <a:endParaRPr lang="zh-TW" altLang="en-US"/>
        </a:p>
      </dgm:t>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t>
        <a:bodyPr/>
        <a:lstStyle/>
        <a:p>
          <a:endParaRPr lang="zh-TW" altLang="en-US"/>
        </a:p>
      </dgm:t>
    </dgm:pt>
    <dgm:pt modelId="{E95F4473-6895-42D5-9283-BB264002653F}" type="pres">
      <dgm:prSet presAssocID="{827B186F-5B46-468C-AF55-E024DAAFAA39}" presName="tile3" presStyleLbl="node1" presStyleIdx="2" presStyleCnt="4"/>
      <dgm:spPr/>
      <dgm:t>
        <a:bodyPr/>
        <a:lstStyle/>
        <a:p>
          <a:endParaRPr lang="zh-TW" altLang="en-US"/>
        </a:p>
      </dgm:t>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t>
        <a:bodyPr/>
        <a:lstStyle/>
        <a:p>
          <a:endParaRPr lang="zh-TW" altLang="en-US"/>
        </a:p>
      </dgm:t>
    </dgm:pt>
    <dgm:pt modelId="{6AB11538-AE62-4BBD-9767-0683C1A64A5B}" type="pres">
      <dgm:prSet presAssocID="{827B186F-5B46-468C-AF55-E024DAAFAA39}" presName="tile4" presStyleLbl="node1" presStyleIdx="3" presStyleCnt="4"/>
      <dgm:spPr/>
      <dgm:t>
        <a:bodyPr/>
        <a:lstStyle/>
        <a:p>
          <a:endParaRPr lang="zh-TW" altLang="en-US"/>
        </a:p>
      </dgm:t>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t>
        <a:bodyPr/>
        <a:lstStyle/>
        <a:p>
          <a:endParaRPr lang="zh-TW" altLang="en-US"/>
        </a:p>
      </dgm:t>
    </dgm:pt>
    <dgm:pt modelId="{7595E15C-553B-471B-9ADC-ED155AB191E3}" type="pres">
      <dgm:prSet presAssocID="{827B186F-5B46-468C-AF55-E024DAAFAA39}" presName="centerTile" presStyleLbl="fgShp" presStyleIdx="0" presStyleCnt="1" custScaleX="114921" custLinFactNeighborY="-971">
        <dgm:presLayoutVars>
          <dgm:chMax val="0"/>
          <dgm:chPref val="0"/>
        </dgm:presLayoutVars>
      </dgm:prSet>
      <dgm:spPr/>
      <dgm:t>
        <a:bodyPr/>
        <a:lstStyle/>
        <a:p>
          <a:endParaRPr lang="zh-TW" altLang="en-US"/>
        </a:p>
      </dgm:t>
    </dgm:pt>
  </dgm:ptLst>
  <dgm:cxnLst>
    <dgm:cxn modelId="{A1BCE403-CB0C-4BE2-91D4-3546BCAB2FE4}" type="presOf" srcId="{B2B8C07D-43F5-4C65-A23A-D2D80650E3E0}" destId="{D9475630-C8AD-44A0-9DDF-60B3D2C6E705}" srcOrd="1" destOrd="0" presId="urn:microsoft.com/office/officeart/2005/8/layout/matrix1"/>
    <dgm:cxn modelId="{D0D89CFF-2DDC-42B9-97EF-165D11C67010}" srcId="{F9E79064-68C8-483E-A861-C4EFA5F54ACA}" destId="{163E3733-E3DE-4603-B81D-A07920279013}" srcOrd="1" destOrd="0" parTransId="{6CB1DB07-AA8B-4C48-A29B-559FCF6B1F87}" sibTransId="{EEB7CB51-D528-4B27-BF94-CC9191BAC249}"/>
    <dgm:cxn modelId="{B8E52097-6F15-4A50-BF78-7099EEA29761}" type="presOf" srcId="{A7112B98-6EF3-4FE7-BF3D-C59D1B368008}" destId="{C4C3389C-960C-45F0-B12F-65FC46FCDAAF}" srcOrd="1" destOrd="0" presId="urn:microsoft.com/office/officeart/2005/8/layout/matrix1"/>
    <dgm:cxn modelId="{9D160516-9950-49E4-9CDB-BCBFB7A07F4D}" type="presOf" srcId="{163E3733-E3DE-4603-B81D-A07920279013}" destId="{2DBDCC4B-9364-4C26-897D-9D5279936C4A}"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DE024195-E350-41E0-843C-07E1C18E238A}" srcId="{F9E79064-68C8-483E-A861-C4EFA5F54ACA}" destId="{6549D92B-83E7-4382-BCE2-AD411F4B9095}" srcOrd="2" destOrd="0" parTransId="{97738555-1C5B-4877-B0B6-5F0D62AC8F85}" sibTransId="{4C9B512C-8C6C-417C-9FE7-3CA82609C85E}"/>
    <dgm:cxn modelId="{41D125F7-4F59-44F9-B8B1-BE12B712D02E}" srcId="{827B186F-5B46-468C-AF55-E024DAAFAA39}" destId="{F9E79064-68C8-483E-A861-C4EFA5F54ACA}" srcOrd="0" destOrd="0" parTransId="{83CD7FB1-65A5-4620-A94D-7E1A4C92B777}" sibTransId="{88A2C6E5-2988-49BF-B1B1-289F0A496B89}"/>
    <dgm:cxn modelId="{6D7DEF88-D32A-4953-A58A-951ACC9EE33F}" srcId="{F9E79064-68C8-483E-A861-C4EFA5F54ACA}" destId="{B2B8C07D-43F5-4C65-A23A-D2D80650E3E0}" srcOrd="3" destOrd="0" parTransId="{477E55E1-8396-468B-AFE0-22BEDD77F5B7}" sibTransId="{DACF4943-C3D6-4084-BAB5-AE5B368DB4A7}"/>
    <dgm:cxn modelId="{7D0DF172-2D4C-4736-A1C9-C6A40E1738A8}" type="presOf" srcId="{163E3733-E3DE-4603-B81D-A07920279013}" destId="{3FA2D15B-CF76-4202-AA22-9C6B1404492F}"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3E57DD3C-0E76-4D82-999F-F042A1D4EAD3}" type="presOf" srcId="{827B186F-5B46-468C-AF55-E024DAAFAA39}" destId="{7946C596-4121-4021-BADA-B7DCCC57B3BE}"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t>
        <a:bodyPr/>
        <a:lstStyle/>
        <a:p>
          <a:endParaRPr lang="zh-TW" altLang="en-US"/>
        </a:p>
      </dgm:t>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t>
        <a:bodyPr/>
        <a:lstStyle/>
        <a:p>
          <a:endParaRPr lang="zh-TW" altLang="en-US"/>
        </a:p>
      </dgm:t>
    </dgm:pt>
    <dgm:pt modelId="{3F539567-1F23-4E76-A758-5A862BB9EFFC}" type="pres">
      <dgm:prSet presAssocID="{B625F2EB-10E5-4149-8948-148379F6CACA}" presName="childShp" presStyleLbl="bgAccFollowNode1" presStyleIdx="0" presStyleCnt="3">
        <dgm:presLayoutVars>
          <dgm:bulletEnabled val="1"/>
        </dgm:presLayoutVars>
      </dgm:prSet>
      <dgm:spPr/>
      <dgm:t>
        <a:bodyPr/>
        <a:lstStyle/>
        <a:p>
          <a:endParaRPr lang="zh-TW" altLang="en-US"/>
        </a:p>
      </dgm:t>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t>
        <a:bodyPr/>
        <a:lstStyle/>
        <a:p>
          <a:endParaRPr lang="zh-TW" altLang="en-US"/>
        </a:p>
      </dgm:t>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t>
        <a:bodyPr/>
        <a:lstStyle/>
        <a:p>
          <a:endParaRPr lang="zh-TW" altLang="en-US"/>
        </a:p>
      </dgm:t>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t>
        <a:bodyPr/>
        <a:lstStyle/>
        <a:p>
          <a:endParaRPr lang="zh-TW" altLang="en-US"/>
        </a:p>
      </dgm:t>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t>
        <a:bodyPr/>
        <a:lstStyle/>
        <a:p>
          <a:endParaRPr lang="zh-TW" altLang="en-US"/>
        </a:p>
      </dgm:t>
    </dgm:pt>
  </dgm:ptLst>
  <dgm:cxnLst>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89B086EC-A8B6-4CAE-ACE9-C7149DFA28B7}" srcId="{B625F2EB-10E5-4149-8948-148379F6CACA}" destId="{FF8D0DE0-7183-4802-A472-D51DF5A0C91C}" srcOrd="1" destOrd="0" parTransId="{D36406B9-0E8F-42DA-8278-1758A98C6133}" sibTransId="{530C475B-951E-4ADF-9023-BB44AC0D2AC6}"/>
    <dgm:cxn modelId="{24AF1BD1-829D-4895-ABC1-3C3826106667}" srcId="{C0BA452B-58F9-4D08-9C12-EE745668566A}" destId="{82089FB6-1069-40A4-A70D-663009CAC143}" srcOrd="1" destOrd="0" parTransId="{30E778EF-CB4F-4134-807F-3F99E87F8A13}" sibTransId="{273D7343-E26D-48D8-B684-5E4ACA35AC45}"/>
    <dgm:cxn modelId="{87D4FEEE-CC21-4C22-87C8-4DCFCB83206E}" srcId="{B625F2EB-10E5-4149-8948-148379F6CACA}" destId="{19249124-F0DD-4A7E-A6ED-2EC7309F368E}" srcOrd="0" destOrd="0" parTransId="{7F6AF54F-00ED-444A-B0F9-39340F8718BE}" sibTransId="{10AC73A9-FE8C-49C0-8B57-082B3D964D3F}"/>
    <dgm:cxn modelId="{02369C00-6CA1-4661-8A80-ACF9695B9077}" type="presOf" srcId="{5ACA794B-7619-4EA6-A915-1A29521C5590}" destId="{413D0A37-9639-43F8-AAA7-6563C960F0FF}"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6E3925E8-3950-49DD-B576-1730647D7EB2}" srcId="{C0BA452B-58F9-4D08-9C12-EE745668566A}" destId="{BF3883D0-7001-44C2-901B-A585C73FBE5F}" srcOrd="0" destOrd="0" parTransId="{B5525506-3FA0-4083-BB46-A2AC44E20EED}" sibTransId="{BB0400D1-699A-4D9A-8473-DB385D4EF011}"/>
    <dgm:cxn modelId="{22F9D0C8-7D05-4DF6-8506-FE1A94E27170}" type="presOf" srcId="{C0BA452B-58F9-4D08-9C12-EE745668566A}" destId="{09D89B46-01BD-4CE7-8FF2-34FB9ACC1234}" srcOrd="0" destOrd="0" presId="urn:microsoft.com/office/officeart/2005/8/layout/vList6"/>
    <dgm:cxn modelId="{F5AB19F6-40B1-41F4-98C2-D99A8DD54211}" type="presOf" srcId="{19249124-F0DD-4A7E-A6ED-2EC7309F368E}" destId="{3F539567-1F23-4E76-A758-5A862BB9EFFC}" srcOrd="0" destOrd="0" presId="urn:microsoft.com/office/officeart/2005/8/layout/vList6"/>
    <dgm:cxn modelId="{DE954ED6-D966-4ADE-B96B-11239B33A9DE}" srcId="{205E4696-CE36-40FB-8726-EC24909286A6}" destId="{B625F2EB-10E5-4149-8948-148379F6CACA}" srcOrd="0" destOrd="0" parTransId="{4538D5EC-F26F-48D5-A6E0-75ECE2C745A7}" sibTransId="{F6CBCB96-AAC9-4331-A6E3-92D55FF819FA}"/>
    <dgm:cxn modelId="{FD1D7725-2D7A-4317-8DA3-AA370157CFF1}" type="presOf" srcId="{205E4696-CE36-40FB-8726-EC24909286A6}" destId="{4E63D85C-3837-4D2B-B9A0-FCAAE26FC636}"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7015" custLinFactNeighborY="-750">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lvl="0" algn="ctr" defTabSz="2044700">
            <a:lnSpc>
              <a:spcPct val="90000"/>
            </a:lnSpc>
            <a:spcBef>
              <a:spcPct val="0"/>
            </a:spcBef>
            <a:spcAft>
              <a:spcPct val="35000"/>
            </a:spcAft>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1510454" y="-1510346"/>
          <a:ext cx="2415912" cy="54366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lvl="0" algn="ctr" defTabSz="1600200">
            <a:lnSpc>
              <a:spcPct val="90000"/>
            </a:lnSpc>
            <a:spcBef>
              <a:spcPct val="0"/>
            </a:spcBef>
            <a:spcAft>
              <a:spcPct val="35000"/>
            </a:spcAft>
          </a:pPr>
          <a:r>
            <a:rPr lang="zh-TW" altLang="en-US" sz="3600" kern="1200" dirty="0">
              <a:latin typeface="Times New Roman" panose="02020603050405020304" pitchFamily="18" charset="0"/>
              <a:ea typeface="標楷體" pitchFamily="65" charset="-120"/>
              <a:cs typeface="Times New Roman" panose="02020603050405020304" pitchFamily="18" charset="0"/>
            </a:rPr>
            <a:t>考試分發</a:t>
          </a:r>
          <a:endParaRPr lang="en-US" altLang="zh-TW" sz="3600" kern="1200" dirty="0">
            <a:latin typeface="Times New Roman" panose="02020603050405020304" pitchFamily="18" charset="0"/>
            <a:ea typeface="標楷體" pitchFamily="65" charset="-120"/>
            <a:cs typeface="Times New Roman" panose="02020603050405020304" pitchFamily="18" charset="0"/>
          </a:endParaRPr>
        </a:p>
        <a:p>
          <a:pPr lvl="0" algn="ctr" defTabSz="1600200">
            <a:lnSpc>
              <a:spcPct val="90000"/>
            </a:lnSpc>
            <a:spcBef>
              <a:spcPct val="0"/>
            </a:spcBef>
            <a:spcAft>
              <a:spcPct val="35000"/>
            </a:spcAft>
          </a:pPr>
          <a:r>
            <a:rPr lang="en-US" altLang="zh-TW" sz="3600" kern="1200" dirty="0">
              <a:latin typeface="Times New Roman" panose="02020603050405020304" pitchFamily="18" charset="0"/>
              <a:ea typeface="標楷體" pitchFamily="65" charset="-120"/>
              <a:cs typeface="Times New Roman" panose="02020603050405020304" pitchFamily="18" charset="0"/>
            </a:rPr>
            <a:t>40</a:t>
          </a:r>
          <a:r>
            <a:rPr lang="zh-TW" altLang="en-US" sz="3600" kern="1200" dirty="0">
              <a:latin typeface="Times New Roman" panose="02020603050405020304" pitchFamily="18" charset="0"/>
              <a:ea typeface="標楷體" pitchFamily="65" charset="-120"/>
              <a:cs typeface="Times New Roman" panose="02020603050405020304" pitchFamily="18" charset="0"/>
            </a:rPr>
            <a:t>個名額</a:t>
          </a:r>
          <a:endParaRPr lang="en-US" altLang="zh-TW" sz="3600" kern="1200" dirty="0">
            <a:latin typeface="Times New Roman" panose="02020603050405020304" pitchFamily="18" charset="0"/>
            <a:ea typeface="標楷體" pitchFamily="65" charset="-120"/>
            <a:cs typeface="Times New Roman" panose="02020603050405020304" pitchFamily="18" charset="0"/>
          </a:endParaRPr>
        </a:p>
      </dsp:txBody>
      <dsp:txXfrm rot="5400000">
        <a:off x="108" y="0"/>
        <a:ext cx="5436604" cy="1811934"/>
      </dsp:txXfrm>
    </dsp:sp>
    <dsp:sp modelId="{3FA2D15B-CF76-4202-AA22-9C6B1404492F}">
      <dsp:nvSpPr>
        <dsp:cNvPr id="0" name=""/>
        <dsp:cNvSpPr/>
      </dsp:nvSpPr>
      <dsp:spPr>
        <a:xfrm>
          <a:off x="5436604" y="0"/>
          <a:ext cx="5436604" cy="2415912"/>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zh-TW" altLang="en-US" sz="4000" kern="1200" dirty="0">
              <a:latin typeface="Times New Roman" panose="02020603050405020304" pitchFamily="18" charset="0"/>
              <a:ea typeface="標楷體" pitchFamily="65" charset="-120"/>
              <a:cs typeface="Times New Roman" panose="02020603050405020304" pitchFamily="18" charset="0"/>
            </a:rPr>
            <a:t>專業群科</a:t>
          </a:r>
          <a:r>
            <a:rPr lang="en-US" altLang="zh-TW" sz="4000" kern="1200" dirty="0">
              <a:latin typeface="Times New Roman" panose="02020603050405020304" pitchFamily="18" charset="0"/>
              <a:ea typeface="標楷體" pitchFamily="65" charset="-120"/>
              <a:cs typeface="Times New Roman" panose="02020603050405020304" pitchFamily="18" charset="0"/>
            </a:rPr>
            <a:t>-82</a:t>
          </a:r>
          <a:r>
            <a:rPr lang="zh-TW" altLang="en-US" sz="4000" kern="1200" dirty="0">
              <a:latin typeface="Times New Roman" panose="02020603050405020304" pitchFamily="18" charset="0"/>
              <a:ea typeface="標楷體" pitchFamily="65" charset="-120"/>
              <a:cs typeface="Times New Roman" panose="02020603050405020304" pitchFamily="18" charset="0"/>
            </a:rPr>
            <a:t>班</a:t>
          </a:r>
          <a:r>
            <a:rPr lang="en-US" altLang="zh-TW" sz="4000" kern="1200" dirty="0">
              <a:latin typeface="Times New Roman" panose="02020603050405020304" pitchFamily="18" charset="0"/>
              <a:ea typeface="標楷體" pitchFamily="65" charset="-120"/>
              <a:cs typeface="Times New Roman" panose="02020603050405020304" pitchFamily="18" charset="0"/>
            </a:rPr>
            <a:t/>
          </a:r>
          <a:br>
            <a:rPr lang="en-US" altLang="zh-TW" sz="4000" kern="1200" dirty="0">
              <a:latin typeface="Times New Roman" panose="02020603050405020304" pitchFamily="18" charset="0"/>
              <a:ea typeface="標楷體" pitchFamily="65" charset="-120"/>
              <a:cs typeface="Times New Roman" panose="02020603050405020304" pitchFamily="18" charset="0"/>
            </a:rPr>
          </a:br>
          <a:r>
            <a:rPr lang="en-US" altLang="zh-TW" sz="4000" kern="1200" dirty="0">
              <a:solidFill>
                <a:srgbClr val="FF0000"/>
              </a:solidFill>
              <a:latin typeface="Times New Roman" panose="02020603050405020304" pitchFamily="18" charset="0"/>
              <a:ea typeface="標楷體" pitchFamily="65" charset="-120"/>
              <a:cs typeface="Times New Roman" panose="02020603050405020304" pitchFamily="18" charset="0"/>
            </a:rPr>
            <a:t>2236</a:t>
          </a:r>
          <a:r>
            <a:rPr lang="zh-TW" altLang="en-US" sz="4000" kern="1200" dirty="0">
              <a:latin typeface="Times New Roman" panose="02020603050405020304" pitchFamily="18" charset="0"/>
              <a:ea typeface="標楷體" pitchFamily="65" charset="-120"/>
              <a:cs typeface="Times New Roman" panose="02020603050405020304" pitchFamily="18" charset="0"/>
            </a:rPr>
            <a:t>個名額</a:t>
          </a:r>
        </a:p>
      </dsp:txBody>
      <dsp:txXfrm>
        <a:off x="5436604" y="0"/>
        <a:ext cx="5436604" cy="1811934"/>
      </dsp:txXfrm>
    </dsp:sp>
    <dsp:sp modelId="{E95F4473-6895-42D5-9283-BB264002653F}">
      <dsp:nvSpPr>
        <dsp:cNvPr id="0" name=""/>
        <dsp:cNvSpPr/>
      </dsp:nvSpPr>
      <dsp:spPr>
        <a:xfrm rot="10800000">
          <a:off x="0" y="2415912"/>
          <a:ext cx="5436604" cy="2415912"/>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zh-TW" altLang="en-US" sz="4000" kern="1200" dirty="0">
              <a:latin typeface="Times New Roman" panose="02020603050405020304" pitchFamily="18" charset="0"/>
              <a:ea typeface="標楷體" pitchFamily="65" charset="-120"/>
              <a:cs typeface="Times New Roman" panose="02020603050405020304" pitchFamily="18" charset="0"/>
            </a:rPr>
            <a:t>科學班</a:t>
          </a:r>
          <a:r>
            <a:rPr lang="en-US" altLang="zh-TW" sz="4000" kern="1200" dirty="0">
              <a:latin typeface="Times New Roman" panose="02020603050405020304" pitchFamily="18" charset="0"/>
              <a:ea typeface="標楷體" pitchFamily="65" charset="-120"/>
              <a:cs typeface="Times New Roman" panose="02020603050405020304" pitchFamily="18" charset="0"/>
            </a:rPr>
            <a:t>-1</a:t>
          </a:r>
          <a:r>
            <a:rPr lang="zh-TW" altLang="en-US" sz="4000" kern="1200" dirty="0">
              <a:latin typeface="Times New Roman" panose="02020603050405020304" pitchFamily="18" charset="0"/>
              <a:ea typeface="標楷體" pitchFamily="65" charset="-120"/>
              <a:cs typeface="Times New Roman" panose="02020603050405020304" pitchFamily="18" charset="0"/>
            </a:rPr>
            <a:t>班</a:t>
          </a:r>
          <a:r>
            <a:rPr lang="en-US" altLang="zh-TW" sz="4000" kern="1200" dirty="0">
              <a:latin typeface="Times New Roman" panose="02020603050405020304" pitchFamily="18" charset="0"/>
              <a:ea typeface="標楷體" pitchFamily="65" charset="-120"/>
              <a:cs typeface="Times New Roman" panose="02020603050405020304" pitchFamily="18" charset="0"/>
            </a:rPr>
            <a:t/>
          </a:r>
          <a:br>
            <a:rPr lang="en-US" altLang="zh-TW" sz="4000" kern="1200" dirty="0">
              <a:latin typeface="Times New Roman" panose="02020603050405020304" pitchFamily="18" charset="0"/>
              <a:ea typeface="標楷體" pitchFamily="65" charset="-120"/>
              <a:cs typeface="Times New Roman" panose="02020603050405020304" pitchFamily="18" charset="0"/>
            </a:rPr>
          </a:br>
          <a:r>
            <a:rPr lang="en-US" altLang="zh-TW" sz="4000" kern="1200" dirty="0">
              <a:solidFill>
                <a:srgbClr val="FF0000"/>
              </a:solidFill>
              <a:latin typeface="Times New Roman" panose="02020603050405020304" pitchFamily="18" charset="0"/>
              <a:ea typeface="標楷體" pitchFamily="65" charset="-120"/>
              <a:cs typeface="Times New Roman" panose="02020603050405020304" pitchFamily="18" charset="0"/>
            </a:rPr>
            <a:t>23</a:t>
          </a:r>
          <a:r>
            <a:rPr lang="zh-TW" altLang="en-US" sz="4000" kern="1200" dirty="0">
              <a:latin typeface="Times New Roman" panose="02020603050405020304" pitchFamily="18" charset="0"/>
              <a:ea typeface="標楷體" pitchFamily="65" charset="-120"/>
              <a:cs typeface="Times New Roman" panose="02020603050405020304" pitchFamily="18" charset="0"/>
            </a:rPr>
            <a:t>個名額</a:t>
          </a:r>
        </a:p>
      </dsp:txBody>
      <dsp:txXfrm rot="10800000">
        <a:off x="0" y="3019889"/>
        <a:ext cx="5436604" cy="1811934"/>
      </dsp:txXfrm>
    </dsp:sp>
    <dsp:sp modelId="{6AB11538-AE62-4BBD-9767-0683C1A64A5B}">
      <dsp:nvSpPr>
        <dsp:cNvPr id="0" name=""/>
        <dsp:cNvSpPr/>
      </dsp:nvSpPr>
      <dsp:spPr>
        <a:xfrm rot="5400000">
          <a:off x="6946950" y="905566"/>
          <a:ext cx="2415912" cy="543660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l" defTabSz="1244600">
            <a:lnSpc>
              <a:spcPct val="90000"/>
            </a:lnSpc>
            <a:spcBef>
              <a:spcPct val="0"/>
            </a:spcBef>
            <a:spcAft>
              <a:spcPct val="35000"/>
            </a:spcAft>
          </a:pPr>
          <a:r>
            <a:rPr lang="zh-TW" altLang="en-US" sz="2800" kern="1200" dirty="0">
              <a:latin typeface="Times New Roman" panose="02020603050405020304" pitchFamily="18" charset="0"/>
              <a:ea typeface="標楷體" pitchFamily="65" charset="-120"/>
              <a:cs typeface="Times New Roman" panose="02020603050405020304" pitchFamily="18" charset="0"/>
            </a:rPr>
            <a:t>體育班</a:t>
          </a:r>
          <a:r>
            <a:rPr lang="en-US" altLang="zh-TW" sz="2800" kern="1200" dirty="0">
              <a:latin typeface="Times New Roman" panose="02020603050405020304" pitchFamily="18" charset="0"/>
              <a:ea typeface="標楷體" pitchFamily="65" charset="-120"/>
              <a:cs typeface="Times New Roman" panose="02020603050405020304" pitchFamily="18" charset="0"/>
            </a:rPr>
            <a:t>-15</a:t>
          </a:r>
          <a:r>
            <a:rPr lang="zh-TW" altLang="en-US" sz="2800" kern="1200" dirty="0">
              <a:latin typeface="Times New Roman" panose="02020603050405020304" pitchFamily="18" charset="0"/>
              <a:ea typeface="標楷體" pitchFamily="65" charset="-120"/>
              <a:cs typeface="Times New Roman" panose="02020603050405020304" pitchFamily="18" charset="0"/>
            </a:rPr>
            <a:t>班    </a:t>
          </a: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472</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r>
            <a:rPr lang="en-US" altLang="zh-TW" sz="2800" kern="1200" dirty="0">
              <a:latin typeface="Times New Roman" panose="02020603050405020304" pitchFamily="18" charset="0"/>
              <a:ea typeface="標楷體" pitchFamily="65" charset="-120"/>
              <a:cs typeface="Times New Roman" panose="02020603050405020304" pitchFamily="18" charset="0"/>
            </a:rPr>
            <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zh-TW" altLang="en-US" sz="2800" kern="1200" dirty="0">
              <a:latin typeface="Times New Roman" panose="02020603050405020304" pitchFamily="18" charset="0"/>
              <a:ea typeface="標楷體" pitchFamily="65" charset="-120"/>
              <a:cs typeface="Times New Roman" panose="02020603050405020304" pitchFamily="18" charset="0"/>
            </a:rPr>
            <a:t>藝才美術班</a:t>
          </a:r>
          <a:r>
            <a:rPr lang="en-US" altLang="zh-TW" sz="2800" kern="1200" dirty="0">
              <a:latin typeface="Times New Roman" panose="02020603050405020304" pitchFamily="18" charset="0"/>
              <a:ea typeface="標楷體" pitchFamily="65" charset="-120"/>
              <a:cs typeface="Times New Roman" panose="02020603050405020304" pitchFamily="18" charset="0"/>
            </a:rPr>
            <a:t>-4</a:t>
          </a:r>
          <a:r>
            <a:rPr lang="zh-TW" altLang="en-US" sz="2800" kern="1200" dirty="0">
              <a:latin typeface="Times New Roman" panose="02020603050405020304" pitchFamily="18" charset="0"/>
              <a:ea typeface="標楷體" pitchFamily="65" charset="-120"/>
              <a:cs typeface="Times New Roman" panose="02020603050405020304" pitchFamily="18" charset="0"/>
            </a:rPr>
            <a:t>班 </a:t>
          </a: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100</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r>
            <a:rPr lang="en-US" altLang="zh-TW" sz="2800" kern="1200" dirty="0">
              <a:latin typeface="Times New Roman" panose="02020603050405020304" pitchFamily="18" charset="0"/>
              <a:ea typeface="標楷體" pitchFamily="65" charset="-120"/>
              <a:cs typeface="Times New Roman" panose="02020603050405020304" pitchFamily="18" charset="0"/>
            </a:rPr>
            <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zh-TW" altLang="en-US" sz="2800" kern="1200" dirty="0">
              <a:latin typeface="Times New Roman" panose="02020603050405020304" pitchFamily="18" charset="0"/>
              <a:ea typeface="標楷體" pitchFamily="65" charset="-120"/>
              <a:cs typeface="Times New Roman" panose="02020603050405020304" pitchFamily="18" charset="0"/>
            </a:rPr>
            <a:t>藝才音樂班</a:t>
          </a:r>
          <a:r>
            <a:rPr lang="en-US" altLang="zh-TW" sz="2800" kern="1200" dirty="0">
              <a:latin typeface="Times New Roman" panose="02020603050405020304" pitchFamily="18" charset="0"/>
              <a:ea typeface="標楷體" pitchFamily="65" charset="-120"/>
              <a:cs typeface="Times New Roman" panose="02020603050405020304" pitchFamily="18" charset="0"/>
            </a:rPr>
            <a:t>-3</a:t>
          </a:r>
          <a:r>
            <a:rPr lang="zh-TW" altLang="en-US" sz="2800" kern="1200" dirty="0">
              <a:latin typeface="Times New Roman" panose="02020603050405020304" pitchFamily="18" charset="0"/>
              <a:ea typeface="標楷體" pitchFamily="65" charset="-120"/>
              <a:cs typeface="Times New Roman" panose="02020603050405020304" pitchFamily="18" charset="0"/>
            </a:rPr>
            <a:t>班 </a:t>
          </a: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75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r>
            <a:rPr lang="en-US" altLang="zh-TW" sz="2800" kern="1200" dirty="0">
              <a:latin typeface="Times New Roman" panose="02020603050405020304" pitchFamily="18" charset="0"/>
              <a:ea typeface="標楷體" pitchFamily="65" charset="-120"/>
              <a:cs typeface="Times New Roman" panose="02020603050405020304" pitchFamily="18" charset="0"/>
            </a:rPr>
            <a:t/>
          </a:r>
          <a:br>
            <a:rPr lang="en-US" altLang="zh-TW" sz="2800" kern="1200" dirty="0">
              <a:latin typeface="Times New Roman" panose="02020603050405020304" pitchFamily="18" charset="0"/>
              <a:ea typeface="標楷體" pitchFamily="65" charset="-120"/>
              <a:cs typeface="Times New Roman" panose="02020603050405020304" pitchFamily="18" charset="0"/>
            </a:rPr>
          </a:br>
          <a:r>
            <a:rPr lang="zh-TW" altLang="en-US" sz="2800" kern="1200" dirty="0">
              <a:latin typeface="Times New Roman" panose="02020603050405020304" pitchFamily="18" charset="0"/>
              <a:ea typeface="標楷體" pitchFamily="65" charset="-120"/>
              <a:cs typeface="Times New Roman" panose="02020603050405020304" pitchFamily="18" charset="0"/>
            </a:rPr>
            <a:t>藝才舞蹈班</a:t>
          </a:r>
          <a:r>
            <a:rPr lang="en-US" altLang="zh-TW" sz="2800" kern="1200" dirty="0">
              <a:latin typeface="Times New Roman" panose="02020603050405020304" pitchFamily="18" charset="0"/>
              <a:ea typeface="標楷體" pitchFamily="65" charset="-120"/>
              <a:cs typeface="Times New Roman" panose="02020603050405020304" pitchFamily="18" charset="0"/>
            </a:rPr>
            <a:t>-1</a:t>
          </a:r>
          <a:r>
            <a:rPr lang="zh-TW" altLang="en-US" sz="2800" kern="1200" dirty="0">
              <a:latin typeface="Times New Roman" panose="02020603050405020304" pitchFamily="18" charset="0"/>
              <a:ea typeface="標楷體" pitchFamily="65" charset="-120"/>
              <a:cs typeface="Times New Roman" panose="02020603050405020304" pitchFamily="18" charset="0"/>
            </a:rPr>
            <a:t>班 </a:t>
          </a:r>
          <a:r>
            <a:rPr lang="en-US" altLang="zh-TW" sz="2800" kern="1200" dirty="0">
              <a:solidFill>
                <a:srgbClr val="FF0000"/>
              </a:solidFill>
              <a:latin typeface="Times New Roman" panose="02020603050405020304" pitchFamily="18" charset="0"/>
              <a:ea typeface="標楷體" pitchFamily="65" charset="-120"/>
              <a:cs typeface="Times New Roman" panose="02020603050405020304" pitchFamily="18" charset="0"/>
            </a:rPr>
            <a:t>25</a:t>
          </a:r>
          <a:r>
            <a:rPr lang="zh-TW" altLang="en-US" sz="2800" kern="1200" dirty="0">
              <a:latin typeface="Times New Roman" panose="02020603050405020304" pitchFamily="18" charset="0"/>
              <a:ea typeface="標楷體" pitchFamily="65" charset="-120"/>
              <a:cs typeface="Times New Roman" panose="02020603050405020304" pitchFamily="18" charset="0"/>
            </a:rPr>
            <a:t>個名額</a:t>
          </a:r>
        </a:p>
      </dsp:txBody>
      <dsp:txXfrm rot="-5400000">
        <a:off x="5436604" y="3019889"/>
        <a:ext cx="5436604" cy="1811934"/>
      </dsp:txXfrm>
    </dsp:sp>
    <dsp:sp modelId="{7595E15C-553B-471B-9ADC-ED155AB191E3}">
      <dsp:nvSpPr>
        <dsp:cNvPr id="0" name=""/>
        <dsp:cNvSpPr/>
      </dsp:nvSpPr>
      <dsp:spPr>
        <a:xfrm>
          <a:off x="3562264" y="1800204"/>
          <a:ext cx="3748679" cy="1207956"/>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kern="1200" dirty="0">
              <a:latin typeface="標楷體" pitchFamily="65" charset="-120"/>
              <a:ea typeface="標楷體" pitchFamily="65" charset="-120"/>
            </a:rPr>
            <a:t>115</a:t>
          </a:r>
          <a:r>
            <a:rPr lang="zh-TW" altLang="en-US" sz="2800" kern="1200" dirty="0">
              <a:latin typeface="標楷體" pitchFamily="65" charset="-120"/>
              <a:ea typeface="標楷體" pitchFamily="65" charset="-120"/>
            </a:rPr>
            <a:t>學年度桃連區</a:t>
          </a:r>
          <a:endParaRPr lang="en-US" altLang="zh-TW" sz="2800" kern="1200" dirty="0">
            <a:latin typeface="標楷體" pitchFamily="65" charset="-120"/>
            <a:ea typeface="標楷體" pitchFamily="65" charset="-120"/>
          </a:endParaRPr>
        </a:p>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特色招生甄選</a:t>
          </a:r>
        </a:p>
      </dsp:txBody>
      <dsp:txXfrm>
        <a:off x="3621232" y="1859172"/>
        <a:ext cx="3630743" cy="10900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8627"/>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49688"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690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49688" y="0"/>
            <a:ext cx="2946400" cy="496967"/>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lvl1pPr algn="r" defTabSz="880682" eaLnBrk="0" hangingPunct="0">
              <a:defRPr sz="1200">
                <a:latin typeface="Arial" charset="0"/>
                <a:ea typeface="新細明體" charset="-120"/>
              </a:defRPr>
            </a:lvl1pPr>
          </a:lstStyle>
          <a:p>
            <a:pPr>
              <a:defRPr/>
            </a:pPr>
            <a:fld id="{C9730AAF-7B1A-4047-8AF2-47A5B93FFEF1}" type="datetimeFigureOut">
              <a:rPr lang="zh-TW" altLang="en-US"/>
              <a:pPr>
                <a:defRPr/>
              </a:pPr>
              <a:t>2025/11/21</a:t>
            </a:fld>
            <a:endParaRPr lang="en-US" altLang="zh-TW"/>
          </a:p>
        </p:txBody>
      </p:sp>
      <p:sp>
        <p:nvSpPr>
          <p:cNvPr id="2052" name="Rectangle 4"/>
          <p:cNvSpPr>
            <a:spLocks noGrp="1" noRot="1" noChangeAspect="1" noChangeArrowheads="1" noTextEdit="1"/>
          </p:cNvSpPr>
          <p:nvPr>
            <p:ph type="sldImg" idx="2"/>
          </p:nvPr>
        </p:nvSpPr>
        <p:spPr bwMode="auto">
          <a:xfrm>
            <a:off x="92075" y="744538"/>
            <a:ext cx="6616700" cy="3722687"/>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7863" y="4715629"/>
            <a:ext cx="5441950" cy="4467939"/>
          </a:xfrm>
          <a:prstGeom prst="rect">
            <a:avLst/>
          </a:prstGeom>
          <a:noFill/>
          <a:ln w="9525">
            <a:noFill/>
            <a:miter lim="800000"/>
            <a:headEnd/>
            <a:tailEnd/>
          </a:ln>
        </p:spPr>
        <p:txBody>
          <a:bodyPr vert="horz" wrap="square" lIns="91416" tIns="45708" rIns="91416" bIns="45708"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defTabSz="880682"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49688" y="9429671"/>
            <a:ext cx="2946400" cy="496966"/>
          </a:xfrm>
          <a:prstGeom prst="rect">
            <a:avLst/>
          </a:prstGeom>
          <a:noFill/>
          <a:ln w="9525">
            <a:noFill/>
            <a:miter lim="800000"/>
            <a:headEnd/>
            <a:tailEnd/>
          </a:ln>
        </p:spPr>
        <p:txBody>
          <a:bodyPr vert="horz" wrap="square" lIns="91416" tIns="45708" rIns="91416" bIns="45708" numCol="1" anchor="b" anchorCtr="0" compatLnSpc="1">
            <a:prstTxWarp prst="textNoShape">
              <a:avLst/>
            </a:prstTxWarp>
          </a:bodyPr>
          <a:lstStyle>
            <a:lvl1pPr algn="r" defTabSz="879475">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87313" y="742950"/>
            <a:ext cx="6632575" cy="3730625"/>
          </a:xfrm>
          <a:ln/>
        </p:spPr>
      </p:sp>
      <p:sp>
        <p:nvSpPr>
          <p:cNvPr id="6147" name="Rectangle 3"/>
          <p:cNvSpPr>
            <a:spLocks noGrp="1" noChangeArrowheads="1"/>
          </p:cNvSpPr>
          <p:nvPr>
            <p:ph type="body" idx="1"/>
          </p:nvPr>
        </p:nvSpPr>
        <p:spPr>
          <a:xfrm>
            <a:off x="680403" y="4720908"/>
            <a:ext cx="5446396" cy="4474530"/>
          </a:xfrm>
          <a:noFill/>
          <a:ln/>
        </p:spPr>
        <p:txBody>
          <a:bodyPr lIns="88434" tIns="44216" rIns="88434" bIns="44216"/>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87313" y="741363"/>
            <a:ext cx="6623050" cy="3725862"/>
          </a:xfrm>
          <a:ln/>
        </p:spPr>
      </p:sp>
      <p:sp>
        <p:nvSpPr>
          <p:cNvPr id="8195" name="Rectangle 3"/>
          <p:cNvSpPr>
            <a:spLocks noGrp="1" noChangeArrowheads="1"/>
          </p:cNvSpPr>
          <p:nvPr>
            <p:ph type="body" idx="1"/>
          </p:nvPr>
        </p:nvSpPr>
        <p:spPr>
          <a:xfrm>
            <a:off x="679450" y="4714875"/>
            <a:ext cx="5438775" cy="4468813"/>
          </a:xfrm>
          <a:noFill/>
          <a:ln/>
        </p:spPr>
        <p:txBody>
          <a:bodyPr lIns="88319" tIns="44159" rIns="88319" bIns="44159"/>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79450" y="4714875"/>
            <a:ext cx="5438775" cy="4467225"/>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0488" y="744538"/>
            <a:ext cx="6616700" cy="3722687"/>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88900" y="741363"/>
            <a:ext cx="6621463" cy="3725862"/>
          </a:xfrm>
          <a:ln/>
        </p:spPr>
      </p:sp>
      <p:sp>
        <p:nvSpPr>
          <p:cNvPr id="18435" name="Rectangle 3"/>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endParaRPr lang="zh-TW" altLang="en-US"/>
          </a:p>
        </p:txBody>
      </p:sp>
    </p:spTree>
    <p:extLst>
      <p:ext uri="{BB962C8B-B14F-4D97-AF65-F5344CB8AC3E}">
        <p14:creationId xmlns:p14="http://schemas.microsoft.com/office/powerpoint/2010/main" val="431944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12</a:t>
            </a:fld>
            <a:endParaRPr lang="en-US" altLang="zh-TW"/>
          </a:p>
        </p:txBody>
      </p:sp>
    </p:spTree>
    <p:extLst>
      <p:ext uri="{BB962C8B-B14F-4D97-AF65-F5344CB8AC3E}">
        <p14:creationId xmlns:p14="http://schemas.microsoft.com/office/powerpoint/2010/main" val="78828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2075" y="744538"/>
            <a:ext cx="6616700" cy="3722687"/>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6DA0FA14-5320-4F7A-8A74-CCEDCA5E6E46}" type="slidenum">
              <a:rPr lang="zh-TW" altLang="en-US" sz="1200">
                <a:latin typeface="Arial" pitchFamily="34" charset="0"/>
              </a:rPr>
              <a:pPr algn="r" defTabSz="912813"/>
              <a:t>13</a:t>
            </a:fld>
            <a:endParaRPr lang="en-US" altLang="zh-TW"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2075" y="744538"/>
            <a:ext cx="6616700" cy="3722687"/>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117BB977-6948-4E47-9EF3-B424D203A7A2}" type="slidenum">
              <a:rPr lang="zh-TW" altLang="en-US" sz="1200">
                <a:latin typeface="Arial" pitchFamily="34" charset="0"/>
              </a:rPr>
              <a:pPr algn="r" defTabSz="912813"/>
              <a:t>20</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2075" y="744538"/>
            <a:ext cx="6616700" cy="3722687"/>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FD17D719-0DBC-45C6-9B25-46D6A1DD9FCF}" type="slidenum">
              <a:rPr lang="zh-TW" altLang="en-US" sz="1200">
                <a:latin typeface="Arial" pitchFamily="34" charset="0"/>
              </a:rPr>
              <a:pPr algn="r" defTabSz="912813"/>
              <a:t>21</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22</a:t>
            </a:fld>
            <a:endParaRPr lang="en-US" altLang="zh-TW"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63825" y="509588"/>
            <a:ext cx="4532313" cy="2549525"/>
          </a:xfrm>
          <a:noFill/>
          <a:ln>
            <a:solidFill>
              <a:srgbClr val="000000"/>
            </a:solidFill>
            <a:miter lim="800000"/>
            <a:headEnd/>
            <a:tailEnd/>
          </a:ln>
        </p:spPr>
      </p:sp>
      <p:sp>
        <p:nvSpPr>
          <p:cNvPr id="105474" name="備忘稿版面配置區 2"/>
          <p:cNvSpPr>
            <a:spLocks noGrp="1"/>
          </p:cNvSpPr>
          <p:nvPr>
            <p:ph type="body" idx="1"/>
          </p:nvPr>
        </p:nvSpPr>
        <p:spPr bwMode="auto">
          <a:xfrm>
            <a:off x="982663" y="3228975"/>
            <a:ext cx="7891462" cy="3059113"/>
          </a:xfrm>
          <a:noFill/>
        </p:spPr>
        <p:txBody>
          <a:bodyPr wrap="square" lIns="94751" tIns="47376" rIns="94751" bIns="47376"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83238" y="6456363"/>
            <a:ext cx="4271962" cy="339725"/>
          </a:xfrm>
          <a:prstGeom prst="rect">
            <a:avLst/>
          </a:prstGeom>
          <a:noFill/>
          <a:ln w="9525">
            <a:noFill/>
            <a:miter lim="800000"/>
            <a:headEnd/>
            <a:tailEnd/>
          </a:ln>
        </p:spPr>
        <p:txBody>
          <a:bodyPr lIns="94751" tIns="47376" rIns="94751" bIns="47376" anchor="b"/>
          <a:lstStyle/>
          <a:p>
            <a:pPr algn="r" defTabSz="912813" eaLnBrk="0" hangingPunct="0"/>
            <a:fld id="{9D2968D5-B14B-4375-98A9-0CE34B13824A}" type="slidenum">
              <a:rPr lang="zh-TW" altLang="en-US" sz="1200"/>
              <a:pPr algn="r" defTabSz="912813" eaLnBrk="0" hangingPunct="0"/>
              <a:t>23</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88900" y="741363"/>
            <a:ext cx="6621463" cy="3725862"/>
          </a:xfrm>
          <a:ln/>
        </p:spPr>
      </p:sp>
      <p:sp>
        <p:nvSpPr>
          <p:cNvPr id="30723" name="備忘稿版面配置區 2"/>
          <p:cNvSpPr>
            <a:spLocks noGrp="1"/>
          </p:cNvSpPr>
          <p:nvPr>
            <p:ph type="body" idx="1"/>
          </p:nvPr>
        </p:nvSpPr>
        <p:spPr>
          <a:xfrm>
            <a:off x="677863" y="4714875"/>
            <a:ext cx="5441950" cy="4468813"/>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91416" tIns="45708" rIns="91416" bIns="45708" anchor="b"/>
          <a:lstStyle/>
          <a:p>
            <a:pPr algn="r" defTabSz="912813"/>
            <a:fld id="{9B578F30-3DA6-4D12-801A-450160911C63}" type="slidenum">
              <a:rPr lang="zh-TW" altLang="en-US" sz="1200">
                <a:latin typeface="Arial" pitchFamily="34" charset="0"/>
              </a:rPr>
              <a:pPr algn="r" defTabSz="912813"/>
              <a:t>24</a:t>
            </a:fld>
            <a:endParaRPr lang="en-US" altLang="zh-TW"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2075" y="744538"/>
            <a:ext cx="6616700" cy="3722687"/>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26</a:t>
            </a:fld>
            <a:endParaRPr lang="en-US" altLang="zh-TW"/>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2075" y="744538"/>
            <a:ext cx="6616700" cy="3722687"/>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eaLnBrk="1" hangingPunct="1"/>
            <a:fld id="{305BFFDD-810B-4A47-9CEF-CDF0816B7C1C}" type="slidenum">
              <a:rPr lang="zh-TW" altLang="en-US" sz="1200">
                <a:latin typeface="Arial" pitchFamily="34" charset="0"/>
              </a:rPr>
              <a:pPr algn="r" defTabSz="912813" eaLnBrk="1" hangingPunct="1"/>
              <a:t>28</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29</a:t>
            </a:fld>
            <a:endParaRPr lang="en-US" altLang="zh-TW"/>
          </a:p>
        </p:txBody>
      </p:sp>
      <p:sp>
        <p:nvSpPr>
          <p:cNvPr id="41987"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6A38B06E-0BDE-4B8A-9CC5-60B9E3AE4E46}" type="slidenum">
              <a:rPr kumimoji="0" lang="zh-TW" altLang="en-US" sz="1200"/>
              <a:pPr defTabSz="912813" eaLnBrk="1" hangingPunct="1"/>
              <a:t>29</a:t>
            </a:fld>
            <a:endParaRPr kumimoji="0" lang="en-US" altLang="zh-TW" sz="1200"/>
          </a:p>
        </p:txBody>
      </p:sp>
      <p:sp>
        <p:nvSpPr>
          <p:cNvPr id="41988" name="投影片圖像版面配置區 1"/>
          <p:cNvSpPr>
            <a:spLocks noGrp="1" noRot="1" noChangeAspect="1" noChangeArrowheads="1" noTextEdit="1"/>
          </p:cNvSpPr>
          <p:nvPr>
            <p:ph type="sldImg"/>
          </p:nvPr>
        </p:nvSpPr>
        <p:spPr>
          <a:xfrm>
            <a:off x="88900" y="744538"/>
            <a:ext cx="6619875" cy="372427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B903C1A3-046C-4904-AA9C-9FE325744509}" type="slidenum">
              <a:rPr kumimoji="0" lang="zh-TW" altLang="en-US" sz="1200"/>
              <a:pPr defTabSz="912813" eaLnBrk="1" hangingPunct="1"/>
              <a:t>29</a:t>
            </a:fld>
            <a:endParaRPr kumimoji="0" lang="en-US" altLang="zh-TW"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30</a:t>
            </a:fld>
            <a:endParaRPr lang="en-US" altLang="zh-TW"/>
          </a:p>
        </p:txBody>
      </p:sp>
      <p:sp>
        <p:nvSpPr>
          <p:cNvPr id="44035" name="Rectangle 7"/>
          <p:cNvSpPr txBox="1">
            <a:spLocks noGrp="1" noChangeArrowheads="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defTabSz="912813" eaLnBrk="1" hangingPunct="1"/>
            <a:fld id="{CDE7AB27-ECA1-4C89-9DD9-93B4246EF7F6}" type="slidenum">
              <a:rPr kumimoji="0" lang="zh-TW" altLang="en-US" sz="1200"/>
              <a:pPr defTabSz="912813" eaLnBrk="1" hangingPunct="1"/>
              <a:t>30</a:t>
            </a:fld>
            <a:endParaRPr kumimoji="0" lang="en-US" altLang="zh-TW" sz="1200"/>
          </a:p>
        </p:txBody>
      </p:sp>
      <p:sp>
        <p:nvSpPr>
          <p:cNvPr id="44036" name="投影片圖像版面配置區 1"/>
          <p:cNvSpPr>
            <a:spLocks noGrp="1" noRot="1" noChangeAspect="1" noChangeArrowheads="1" noTextEdit="1"/>
          </p:cNvSpPr>
          <p:nvPr>
            <p:ph type="sldImg"/>
          </p:nvPr>
        </p:nvSpPr>
        <p:spPr>
          <a:xfrm>
            <a:off x="88900" y="744538"/>
            <a:ext cx="6619875" cy="372427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49688" y="9429750"/>
            <a:ext cx="2946400" cy="495300"/>
          </a:xfrm>
          <a:prstGeom prst="rect">
            <a:avLst/>
          </a:prstGeom>
          <a:noFill/>
          <a:ln w="9525">
            <a:noFill/>
            <a:miter lim="800000"/>
            <a:headEnd/>
            <a:tailEnd/>
          </a:ln>
        </p:spPr>
        <p:txBody>
          <a:bodyPr lIns="91416" tIns="45708" rIns="91416" bIns="45708" anchor="b"/>
          <a:lstStyle/>
          <a:p>
            <a:pPr defTabSz="912813" eaLnBrk="1" hangingPunct="1"/>
            <a:fld id="{80A6ED9F-5665-4312-9E39-F6D8AC2B9BCF}" type="slidenum">
              <a:rPr kumimoji="0" lang="zh-TW" altLang="en-US" sz="1200"/>
              <a:pPr defTabSz="912813" eaLnBrk="1" hangingPunct="1"/>
              <a:t>30</a:t>
            </a:fld>
            <a:endParaRPr kumimoji="0" lang="en-US" altLang="zh-TW"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2075" y="744538"/>
            <a:ext cx="6616700" cy="3722687"/>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C281BA09-F2C6-431C-9D49-8E27F351DA82}" type="slidenum">
              <a:rPr lang="zh-TW" altLang="en-US" sz="1200">
                <a:latin typeface="Arial" pitchFamily="34" charset="0"/>
              </a:rPr>
              <a:pPr algn="r" defTabSz="912813"/>
              <a:t>31</a:t>
            </a:fld>
            <a:endParaRPr lang="en-US" altLang="zh-TW" sz="120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2075" y="744538"/>
            <a:ext cx="6616700" cy="3722687"/>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1416" tIns="45708" rIns="91416" bIns="45708" anchor="b"/>
          <a:lstStyle/>
          <a:p>
            <a:pPr algn="r" defTabSz="912813"/>
            <a:fld id="{22F72B90-BBE0-4F99-884D-D61B27146D4F}" type="slidenum">
              <a:rPr lang="zh-TW" altLang="en-US" sz="1200">
                <a:latin typeface="Arial" pitchFamily="34" charset="0"/>
              </a:rPr>
              <a:pPr algn="r" defTabSz="912813"/>
              <a:t>33</a:t>
            </a:fld>
            <a:endParaRPr lang="en-US" altLang="zh-TW" sz="120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2075" y="744538"/>
            <a:ext cx="6616700" cy="3722687"/>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34</a:t>
            </a:fld>
            <a:endParaRPr lang="en-US" altLang="zh-TW"/>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87313" y="741363"/>
            <a:ext cx="6623050" cy="3725862"/>
          </a:xfrm>
          <a:ln/>
        </p:spPr>
      </p:sp>
      <p:sp>
        <p:nvSpPr>
          <p:cNvPr id="58371"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D737E3AE-AB21-4229-84DF-08607C4D43EF}" type="slidenum">
              <a:rPr kumimoji="0" lang="zh-TW" altLang="en-US" sz="1200"/>
              <a:pPr algn="r" eaLnBrk="1" hangingPunct="1"/>
              <a:t>35</a:t>
            </a:fld>
            <a:endParaRPr kumimoji="0" lang="en-US" altLang="zh-TW"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87313" y="741363"/>
            <a:ext cx="6623050" cy="3725862"/>
          </a:xfrm>
          <a:ln/>
        </p:spPr>
      </p:sp>
      <p:sp>
        <p:nvSpPr>
          <p:cNvPr id="60419"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525C97DD-BF9D-4E7E-A3F9-ECEE92DD167A}" type="slidenum">
              <a:rPr kumimoji="0" lang="zh-TW" altLang="en-US" sz="1200"/>
              <a:pPr algn="r" eaLnBrk="1" hangingPunct="1"/>
              <a:t>36</a:t>
            </a:fld>
            <a:endParaRPr kumimoji="0" lang="en-US" altLang="zh-TW"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87313" y="741363"/>
            <a:ext cx="6623050" cy="3725862"/>
          </a:xfrm>
          <a:ln/>
        </p:spPr>
      </p:sp>
      <p:sp>
        <p:nvSpPr>
          <p:cNvPr id="62467"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1FA734F4-5D9B-4A43-A3DF-CF20EF516EE7}" type="slidenum">
              <a:rPr kumimoji="0" lang="zh-TW" altLang="en-US" sz="1200"/>
              <a:pPr algn="r" eaLnBrk="1" hangingPunct="1"/>
              <a:t>37</a:t>
            </a:fld>
            <a:endParaRPr kumimoji="0" lang="en-US" altLang="zh-TW"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87313" y="741363"/>
            <a:ext cx="6623050" cy="3725862"/>
          </a:xfrm>
          <a:ln/>
        </p:spPr>
      </p:sp>
      <p:sp>
        <p:nvSpPr>
          <p:cNvPr id="6451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8C1C0325-DD73-4440-8982-768594360882}" type="slidenum">
              <a:rPr kumimoji="0" lang="zh-TW" altLang="en-US" sz="1200"/>
              <a:pPr algn="r" eaLnBrk="1" hangingPunct="1"/>
              <a:t>38</a:t>
            </a:fld>
            <a:endParaRPr kumimoji="0" lang="en-US" altLang="zh-TW"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2075" y="744538"/>
            <a:ext cx="6616700" cy="3722687"/>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39</a:t>
            </a:fld>
            <a:endParaRPr lang="en-US" altLang="zh-TW"/>
          </a:p>
        </p:txBody>
      </p:sp>
    </p:spTree>
    <p:extLst>
      <p:ext uri="{BB962C8B-B14F-4D97-AF65-F5344CB8AC3E}">
        <p14:creationId xmlns:p14="http://schemas.microsoft.com/office/powerpoint/2010/main" val="16372944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87313" y="741363"/>
            <a:ext cx="6623050" cy="3725862"/>
          </a:xfrm>
          <a:ln/>
        </p:spPr>
      </p:sp>
      <p:sp>
        <p:nvSpPr>
          <p:cNvPr id="74755"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20608435-62CE-4773-B52B-38A30636E8FA}" type="slidenum">
              <a:rPr kumimoji="0" lang="zh-TW" altLang="en-US" sz="1200"/>
              <a:pPr algn="r" eaLnBrk="1" hangingPunct="1"/>
              <a:t>40</a:t>
            </a:fld>
            <a:endParaRPr kumimoji="0" lang="zh-TW" altLang="en-US" sz="1200"/>
          </a:p>
        </p:txBody>
      </p:sp>
    </p:spTree>
    <p:extLst>
      <p:ext uri="{BB962C8B-B14F-4D97-AF65-F5344CB8AC3E}">
        <p14:creationId xmlns:p14="http://schemas.microsoft.com/office/powerpoint/2010/main" val="4257372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43</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87313" y="741363"/>
            <a:ext cx="6623050" cy="3725862"/>
          </a:xfrm>
          <a:ln/>
        </p:spPr>
      </p:sp>
      <p:sp>
        <p:nvSpPr>
          <p:cNvPr id="92163" name="備忘稿版面配置區 2"/>
          <p:cNvSpPr>
            <a:spLocks noGrp="1"/>
          </p:cNvSpPr>
          <p:nvPr>
            <p:ph type="body" idx="1"/>
          </p:nvPr>
        </p:nvSpPr>
        <p:spPr>
          <a:xfrm>
            <a:off x="679450" y="4714875"/>
            <a:ext cx="5438775" cy="4468813"/>
          </a:xfrm>
          <a:noFill/>
          <a:ln/>
        </p:spPr>
        <p:txBody>
          <a:bodyPr lIns="88221" tIns="44111" rIns="88221" bIns="44111"/>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04A69952-C670-4D03-B369-3A64C3664B12}" type="slidenum">
              <a:rPr kumimoji="0" lang="zh-TW" altLang="en-US" sz="1200"/>
              <a:pPr algn="r" eaLnBrk="1" hangingPunct="1"/>
              <a:t>54</a:t>
            </a:fld>
            <a:endParaRPr kumimoji="0" lang="zh-TW"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87313" y="741363"/>
            <a:ext cx="6623050" cy="3725862"/>
          </a:xfrm>
          <a:ln/>
        </p:spPr>
      </p:sp>
      <p:sp>
        <p:nvSpPr>
          <p:cNvPr id="98307" name="Rectangle 3"/>
          <p:cNvSpPr>
            <a:spLocks noGrp="1"/>
          </p:cNvSpPr>
          <p:nvPr>
            <p:ph type="body" idx="1"/>
          </p:nvPr>
        </p:nvSpPr>
        <p:spPr>
          <a:xfrm>
            <a:off x="679450" y="4714875"/>
            <a:ext cx="5438775" cy="4468813"/>
          </a:xfrm>
          <a:noFill/>
          <a:ln/>
        </p:spPr>
        <p:txBody>
          <a:bodyPr lIns="88221" tIns="44111" rIns="88221" bIns="44111"/>
          <a:lstStyle/>
          <a:p>
            <a:endParaRPr lang="zh-TW"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79</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eaLnBrk="1" hangingPunct="1"/>
            <a:fld id="{89532C1E-C21A-4D02-9D77-3A1AFCF28C1B}" type="slidenum">
              <a:rPr kumimoji="0" lang="zh-TW" altLang="en-US" sz="1200">
                <a:latin typeface="Calibri" pitchFamily="34" charset="0"/>
              </a:rPr>
              <a:pPr algn="r" eaLnBrk="1" hangingPunct="1"/>
              <a:t>80</a:t>
            </a:fld>
            <a:endParaRPr kumimoji="0" lang="en-US" altLang="zh-TW" sz="1200">
              <a:latin typeface="Calibri" pitchFamily="34" charset="0"/>
            </a:endParaRPr>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51541" y="9428221"/>
            <a:ext cx="2945039" cy="496100"/>
          </a:xfrm>
          <a:prstGeom prst="rect">
            <a:avLst/>
          </a:prstGeom>
          <a:noFill/>
          <a:ln w="9525">
            <a:noFill/>
            <a:miter lim="800000"/>
            <a:headEnd/>
            <a:tailEnd/>
          </a:ln>
        </p:spPr>
        <p:txBody>
          <a:bodyPr lIns="91321" tIns="45661" rIns="91321" bIns="45661" anchor="b"/>
          <a:lstStyle/>
          <a:p>
            <a:pPr algn="r" defTabSz="911225" eaLnBrk="1" hangingPunct="1"/>
            <a:fld id="{01392F30-E89A-4389-A3B7-CCCBAADAC494}" type="slidenum">
              <a:rPr kumimoji="0" lang="en-US" altLang="zh-TW" sz="1200">
                <a:latin typeface="Calibri" pitchFamily="34" charset="0"/>
              </a:rPr>
              <a:pPr algn="r" defTabSz="911225" eaLnBrk="1" hangingPunct="1"/>
              <a:t>80</a:t>
            </a:fld>
            <a:endParaRPr kumimoji="0" lang="en-US" altLang="zh-TW" sz="1200">
              <a:latin typeface="Calibri" pitchFamily="34" charset="0"/>
            </a:endParaRPr>
          </a:p>
        </p:txBody>
      </p:sp>
    </p:spTree>
    <p:extLst>
      <p:ext uri="{BB962C8B-B14F-4D97-AF65-F5344CB8AC3E}">
        <p14:creationId xmlns:p14="http://schemas.microsoft.com/office/powerpoint/2010/main" val="1780027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81</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82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87313" y="741363"/>
            <a:ext cx="6623050" cy="37258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79450" y="4714875"/>
            <a:ext cx="5438775"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221" tIns="44111" rIns="88221" bIns="44111"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48100" y="9428163"/>
            <a:ext cx="2947988"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221" tIns="44111" rIns="88221" bIns="4411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89</a:t>
            </a:fld>
            <a:endParaRPr kumimoji="0" lang="en-US" altLang="zh-TW" sz="120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97</a:t>
            </a:fld>
            <a:endParaRPr lang="en-US" altLang="zh-TW"/>
          </a:p>
        </p:txBody>
      </p:sp>
    </p:spTree>
    <p:extLst>
      <p:ext uri="{BB962C8B-B14F-4D97-AF65-F5344CB8AC3E}">
        <p14:creationId xmlns:p14="http://schemas.microsoft.com/office/powerpoint/2010/main" val="775760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0488" y="744538"/>
            <a:ext cx="6616700" cy="3722687"/>
          </a:xfrm>
          <a:ln/>
        </p:spPr>
      </p:sp>
      <p:sp>
        <p:nvSpPr>
          <p:cNvPr id="153603" name="Rectangle 3"/>
          <p:cNvSpPr>
            <a:spLocks noGrp="1" noChangeArrowheads="1"/>
          </p:cNvSpPr>
          <p:nvPr>
            <p:ph type="body" idx="1"/>
          </p:nvPr>
        </p:nvSpPr>
        <p:spPr>
          <a:xfrm>
            <a:off x="681038" y="4714875"/>
            <a:ext cx="5435600" cy="4467225"/>
          </a:xfrm>
          <a:noFill/>
          <a:ln/>
        </p:spPr>
        <p:txBody>
          <a:bodyPr lIns="91419" tIns="45709" rIns="91419" bIns="45709"/>
          <a:lstStyle/>
          <a:p>
            <a:pPr eaLnBrk="1" hangingPunct="1"/>
            <a:endParaRPr lang="zh-TW" altLang="en-US"/>
          </a:p>
        </p:txBody>
      </p:sp>
    </p:spTree>
    <p:extLst>
      <p:ext uri="{BB962C8B-B14F-4D97-AF65-F5344CB8AC3E}">
        <p14:creationId xmlns:p14="http://schemas.microsoft.com/office/powerpoint/2010/main" val="28745593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142875" y="768350"/>
            <a:ext cx="6821488" cy="3836988"/>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094EB6A5-F5CE-42C2-B342-4CB5B36674C5}"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104</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1402445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142875" y="768350"/>
            <a:ext cx="6821488" cy="3836988"/>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4023203" y="9720673"/>
            <a:ext cx="3079202" cy="512303"/>
          </a:xfrm>
          <a:prstGeom prst="rect">
            <a:avLst/>
          </a:prstGeom>
          <a:noFill/>
          <a:ln w="9525">
            <a:noFill/>
            <a:miter lim="800000"/>
            <a:headEnd/>
            <a:tailEnd/>
          </a:ln>
        </p:spPr>
        <p:txBody>
          <a:bodyPr lIns="94771" tIns="47385" rIns="94771" bIns="47385" anchor="b"/>
          <a:lstStyle/>
          <a:p>
            <a:pPr marL="0" marR="0" lvl="0" indent="0" algn="r" defTabSz="980874" rtl="0" eaLnBrk="1" fontAlgn="base" latinLnBrk="0" hangingPunct="1">
              <a:lnSpc>
                <a:spcPct val="100000"/>
              </a:lnSpc>
              <a:spcBef>
                <a:spcPct val="0"/>
              </a:spcBef>
              <a:spcAft>
                <a:spcPct val="0"/>
              </a:spcAft>
              <a:buClrTx/>
              <a:buSzTx/>
              <a:buFontTx/>
              <a:buNone/>
              <a:tabLst/>
              <a:defRPr/>
            </a:pPr>
            <a:fld id="{11EB6DDB-28E7-4CE6-813B-EB098644F616}" type="slidenum">
              <a:rPr kumimoji="1" lang="zh-TW" altLang="en-US"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rPr>
              <a:pPr marL="0" marR="0" lvl="0" indent="0" algn="r" defTabSz="980874" rtl="0" eaLnBrk="1" fontAlgn="base" latinLnBrk="0" hangingPunct="1">
                <a:lnSpc>
                  <a:spcPct val="100000"/>
                </a:lnSpc>
                <a:spcBef>
                  <a:spcPct val="0"/>
                </a:spcBef>
                <a:spcAft>
                  <a:spcPct val="0"/>
                </a:spcAft>
                <a:buClrTx/>
                <a:buSzTx/>
                <a:buFontTx/>
                <a:buNone/>
                <a:tabLst/>
                <a:defRPr/>
              </a:pPr>
              <a:t>107</a:t>
            </a:fld>
            <a:endParaRPr kumimoji="1" lang="en-US" altLang="zh-TW" sz="1200" b="0" i="0" u="none" strike="noStrike" kern="1200" cap="none" spc="0" normalizeH="0" baseline="0" noProof="0">
              <a:ln>
                <a:noFill/>
              </a:ln>
              <a:solidFill>
                <a:srgbClr val="000000"/>
              </a:solidFill>
              <a:effectLst/>
              <a:uLnTx/>
              <a:uFillTx/>
              <a:latin typeface="Arial" pitchFamily="34" charset="0"/>
              <a:ea typeface="新細明體" pitchFamily="18" charset="-120"/>
              <a:cs typeface="+mn-cs"/>
            </a:endParaRPr>
          </a:p>
        </p:txBody>
      </p:sp>
    </p:spTree>
    <p:extLst>
      <p:ext uri="{BB962C8B-B14F-4D97-AF65-F5344CB8AC3E}">
        <p14:creationId xmlns:p14="http://schemas.microsoft.com/office/powerpoint/2010/main" val="40434321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0488" y="741363"/>
            <a:ext cx="6619875" cy="3724275"/>
          </a:xfrm>
          <a:ln/>
        </p:spPr>
      </p:sp>
      <p:sp>
        <p:nvSpPr>
          <p:cNvPr id="164867" name="備忘稿版面配置區 2"/>
          <p:cNvSpPr>
            <a:spLocks noGrp="1"/>
          </p:cNvSpPr>
          <p:nvPr>
            <p:ph type="body" idx="1"/>
          </p:nvPr>
        </p:nvSpPr>
        <p:spPr>
          <a:xfrm>
            <a:off x="677863" y="4716463"/>
            <a:ext cx="5441950" cy="4467225"/>
          </a:xfrm>
          <a:noFill/>
          <a:ln/>
        </p:spPr>
        <p:txBody>
          <a:bodyPr lIns="95115" tIns="47558" rIns="95115" bIns="47558"/>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49688" y="9428163"/>
            <a:ext cx="2946400" cy="496887"/>
          </a:xfrm>
          <a:prstGeom prst="rect">
            <a:avLst/>
          </a:prstGeom>
          <a:noFill/>
          <a:ln w="9525">
            <a:noFill/>
            <a:miter lim="800000"/>
            <a:headEnd/>
            <a:tailEnd/>
          </a:ln>
        </p:spPr>
        <p:txBody>
          <a:bodyPr lIns="95115" tIns="47558" rIns="95115" bIns="47558" anchor="b"/>
          <a:lstStyle/>
          <a:p>
            <a:pPr algn="r" defTabSz="969963" eaLnBrk="1" hangingPunct="1"/>
            <a:fld id="{8032D4D3-6BF3-4093-AC0E-A7723551DE85}" type="slidenum">
              <a:rPr lang="zh-TW" altLang="en-US" sz="1200"/>
              <a:pPr algn="r" defTabSz="969963" eaLnBrk="1" hangingPunct="1"/>
              <a:t>108</a:t>
            </a:fld>
            <a:endParaRPr lang="en-US" altLang="zh-TW"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65413"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87313" y="741363"/>
            <a:ext cx="6623050" cy="3725862"/>
          </a:xfrm>
          <a:ln/>
        </p:spPr>
      </p:sp>
      <p:sp>
        <p:nvSpPr>
          <p:cNvPr id="191491" name="備忘稿版面配置區 2"/>
          <p:cNvSpPr>
            <a:spLocks noGrp="1"/>
          </p:cNvSpPr>
          <p:nvPr>
            <p:ph type="body" idx="1"/>
          </p:nvPr>
        </p:nvSpPr>
        <p:spPr>
          <a:xfrm>
            <a:off x="679450" y="4714875"/>
            <a:ext cx="5438775" cy="4468813"/>
          </a:xfrm>
          <a:noFill/>
          <a:ln/>
        </p:spPr>
        <p:txBody>
          <a:bodyPr lIns="88221" tIns="44111" rIns="88221" bIns="44111"/>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21" tIns="44111" rIns="88221" bIns="44111" anchor="b"/>
          <a:lstStyle/>
          <a:p>
            <a:pPr algn="r" eaLnBrk="1" hangingPunct="1"/>
            <a:fld id="{C0FBEC63-D9ED-4A19-8068-A0E01217CDE0}" type="slidenum">
              <a:rPr kumimoji="0" lang="zh-TW" altLang="en-US" sz="1200"/>
              <a:pPr algn="r" eaLnBrk="1" hangingPunct="1"/>
              <a:t>128</a:t>
            </a:fld>
            <a:endParaRPr kumimoji="0" lang="en-US" altLang="zh-TW" sz="120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49688" y="9428163"/>
            <a:ext cx="2946400" cy="495300"/>
          </a:xfrm>
          <a:prstGeom prst="rect">
            <a:avLst/>
          </a:prstGeom>
          <a:noFill/>
          <a:ln w="9525">
            <a:noFill/>
            <a:miter lim="800000"/>
            <a:headEnd/>
            <a:tailEnd/>
          </a:ln>
        </p:spPr>
        <p:txBody>
          <a:bodyPr lIns="88319" tIns="44159" rIns="88319" bIns="44159" anchor="b"/>
          <a:lstStyle/>
          <a:p>
            <a:pPr algn="r" eaLnBrk="1" hangingPunct="1"/>
            <a:fld id="{549133A7-DADE-478E-A5FE-1407FF3DFE57}" type="slidenum">
              <a:rPr lang="zh-TW" altLang="en-US" sz="1200">
                <a:latin typeface="Arial" pitchFamily="34" charset="0"/>
              </a:rPr>
              <a:pPr algn="r" eaLnBrk="1" hangingPunct="1"/>
              <a:t>129</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87313" y="741363"/>
            <a:ext cx="6623050" cy="3725862"/>
          </a:xfrm>
          <a:ln/>
        </p:spPr>
      </p:sp>
      <p:sp>
        <p:nvSpPr>
          <p:cNvPr id="193540" name="備忘稿版面配置區 2"/>
          <p:cNvSpPr>
            <a:spLocks noGrp="1"/>
          </p:cNvSpPr>
          <p:nvPr>
            <p:ph type="body" idx="1"/>
          </p:nvPr>
        </p:nvSpPr>
        <p:spPr>
          <a:xfrm>
            <a:off x="679450" y="4714875"/>
            <a:ext cx="5438775" cy="4468813"/>
          </a:xfrm>
          <a:noFill/>
          <a:ln/>
        </p:spPr>
        <p:txBody>
          <a:bodyPr lIns="88319" tIns="44159" rIns="88319" bIns="44159"/>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49688" y="9428163"/>
            <a:ext cx="2946400" cy="495300"/>
          </a:xfrm>
          <a:prstGeom prst="rect">
            <a:avLst/>
          </a:prstGeom>
          <a:noFill/>
          <a:ln w="9525">
            <a:noFill/>
            <a:miter lim="800000"/>
            <a:headEnd/>
            <a:tailEnd/>
          </a:ln>
        </p:spPr>
        <p:txBody>
          <a:bodyPr lIns="88203" tIns="44102" rIns="88203" bIns="44102" anchor="b"/>
          <a:lstStyle/>
          <a:p>
            <a:pPr algn="r" defTabSz="912813" eaLnBrk="1" hangingPunct="1"/>
            <a:fld id="{A63B1124-1833-4DB8-BF9B-2C3A73440A50}" type="slidenum">
              <a:rPr lang="en-US" altLang="zh-TW" sz="1200">
                <a:latin typeface="Arial" pitchFamily="34" charset="0"/>
              </a:rPr>
              <a:pPr algn="r" defTabSz="912813" eaLnBrk="1" hangingPunct="1"/>
              <a:t>129</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2025/11/21</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2025/11/21</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2025/11/21</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2025/11/21</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2025/11/21</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pPr/>
              <a:t>2025/11/21</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5"/>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2025/11/21</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92.xml"/><Relationship Id="rId3" Type="http://schemas.openxmlformats.org/officeDocument/2006/relationships/slide" Target="slide4.xml"/><Relationship Id="rId7" Type="http://schemas.openxmlformats.org/officeDocument/2006/relationships/slide" Target="slide73.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50.xml"/><Relationship Id="rId5" Type="http://schemas.openxmlformats.org/officeDocument/2006/relationships/slide" Target="slide10.xml"/><Relationship Id="rId10" Type="http://schemas.openxmlformats.org/officeDocument/2006/relationships/slide" Target="slide116.xml"/><Relationship Id="rId4" Type="http://schemas.openxmlformats.org/officeDocument/2006/relationships/slide" Target="slide7.xml"/><Relationship Id="rId9" Type="http://schemas.openxmlformats.org/officeDocument/2006/relationships/slide" Target="slide10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24.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2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34.jpeg"/><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25.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v5TpWPXoN8U&amp;t=4s"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hyperlink" Target="2022&#26691;&#22290;&#22283;&#20013;&#25216;&#34269;&#31478;&#36093;&#27773;&#20462;&#32068;&#20896;&#36557;%20%20&#20462;&#36554;&#20896;&#36557;&#22899;&#23401;&#38991;&#30591;&#35516;&#65306;&#25105;&#24819;&#25361;&#25136;&#25105;&#30340;&#21147;&#27683;&#65292;&#35731;&#23427;&#29992;&#21040;&#28961;&#38480;&#22823;&#65281;&#65372;&#35242;&#23376;&#22825;&#19979;.mp4"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png"/><Relationship Id="rId10" Type="http://schemas.openxmlformats.org/officeDocument/2006/relationships/image" Target="../media/image57.jpeg"/><Relationship Id="rId4" Type="http://schemas.openxmlformats.org/officeDocument/2006/relationships/image" Target="../media/image51.png"/><Relationship Id="rId9" Type="http://schemas.openxmlformats.org/officeDocument/2006/relationships/image" Target="../media/image56.jpe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5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2.jpeg"/><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5.png"/></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8.png"/><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76.jpeg"/></Relationships>
</file>

<file path=ppt/slides/_rels/slide6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78.jpeg"/></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81.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6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7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86.jpeg"/></Relationships>
</file>

<file path=ppt/slides/_rels/slide7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7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7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7.xml"/><Relationship Id="rId1" Type="http://schemas.openxmlformats.org/officeDocument/2006/relationships/tags" Target="../tags/tag35.xml"/></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7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93.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1.xml"/><Relationship Id="rId6" Type="http://schemas.openxmlformats.org/officeDocument/2006/relationships/image" Target="../media/image94.png"/><Relationship Id="rId5" Type="http://schemas.openxmlformats.org/officeDocument/2006/relationships/image" Target="../media/image10.png"/><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2.xml"/></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95.jpe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10.png"/></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8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slideLayout" Target="../slideLayouts/slideLayout2.xml"/><Relationship Id="rId1" Type="http://schemas.openxmlformats.org/officeDocument/2006/relationships/tags" Target="../tags/tag45.xml"/></Relationships>
</file>

<file path=ppt/slides/_rels/slide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10.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93.png"/></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48.xml"/><Relationship Id="rId4"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50.xml"/><Relationship Id="rId4" Type="http://schemas.openxmlformats.org/officeDocument/2006/relationships/image" Target="../media/image10.pn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51.xml"/><Relationship Id="rId4" Type="http://schemas.openxmlformats.org/officeDocument/2006/relationships/image" Target="../media/image93.png"/></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7.xml"/><Relationship Id="rId1" Type="http://schemas.openxmlformats.org/officeDocument/2006/relationships/tags" Target="../tags/tag5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10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7.xml"/><Relationship Id="rId1" Type="http://schemas.openxmlformats.org/officeDocument/2006/relationships/tags" Target="../tags/tag59.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10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0.xml"/></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1.xml"/></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62.xml"/></Relationships>
</file>

<file path=ppt/slides/_rels/slide10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slideLayout" Target="../slideLayouts/slideLayout7.xml"/><Relationship Id="rId1" Type="http://schemas.openxmlformats.org/officeDocument/2006/relationships/tags" Target="../tags/tag63.xml"/><Relationship Id="rId6" Type="http://schemas.openxmlformats.org/officeDocument/2006/relationships/image" Target="../media/image105.jpeg"/><Relationship Id="rId5" Type="http://schemas.openxmlformats.org/officeDocument/2006/relationships/image" Target="../media/image104.jpeg"/><Relationship Id="rId4" Type="http://schemas.openxmlformats.org/officeDocument/2006/relationships/image" Target="../media/image103.jpeg"/></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4.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10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40.xml"/><Relationship Id="rId7" Type="http://schemas.openxmlformats.org/officeDocument/2006/relationships/diagramColors" Target="../diagrams/colors4.xml"/><Relationship Id="rId2" Type="http://schemas.openxmlformats.org/officeDocument/2006/relationships/slideLayout" Target="../slideLayouts/slideLayout7.xml"/><Relationship Id="rId1" Type="http://schemas.openxmlformats.org/officeDocument/2006/relationships/tags" Target="../tags/tag6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13.xml"/><Relationship Id="rId4" Type="http://schemas.openxmlformats.org/officeDocument/2006/relationships/image" Target="../media/image108.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2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notesSlide" Target="../notesSlides/notesSlide41.xml"/><Relationship Id="rId7" Type="http://schemas.openxmlformats.org/officeDocument/2006/relationships/image" Target="../media/image113.png"/><Relationship Id="rId2" Type="http://schemas.openxmlformats.org/officeDocument/2006/relationships/slideLayout" Target="../slideLayouts/slideLayout7.xml"/><Relationship Id="rId1" Type="http://schemas.openxmlformats.org/officeDocument/2006/relationships/tags" Target="../tags/tag67.xml"/><Relationship Id="rId6" Type="http://schemas.openxmlformats.org/officeDocument/2006/relationships/image" Target="../media/image112.png"/><Relationship Id="rId5" Type="http://schemas.openxmlformats.org/officeDocument/2006/relationships/image" Target="../media/image10.png"/><Relationship Id="rId4" Type="http://schemas.openxmlformats.org/officeDocument/2006/relationships/image" Target="../media/image9.png"/></Relationships>
</file>

<file path=ppt/slides/_rels/slide12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13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hyperlink" Target="&#26371;&#31293;&#22283;&#20013;&#25216;&#34269;&#31478;&#36093;&#27773;&#20462;&#32068;&#20896;&#36557;.mp4" TargetMode="Externa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20154;&#29983;&#39340;&#25289;&#26494;(&#26085;&#26412;).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32817"/>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3935760" y="1670873"/>
            <a:ext cx="5992136" cy="1446550"/>
          </a:xfrm>
          <a:prstGeom prst="rect">
            <a:avLst/>
          </a:prstGeom>
          <a:noFill/>
          <a:ln w="9525">
            <a:noFill/>
            <a:miter lim="800000"/>
            <a:headEnd/>
            <a:tailEnd/>
          </a:ln>
        </p:spPr>
        <p:txBody>
          <a:bodyPr wrap="square">
            <a:spAutoFit/>
          </a:bodyPr>
          <a:lstStyle/>
          <a:p>
            <a:pPr algn="ctr"/>
            <a:r>
              <a:rPr lang="zh-TW" altLang="en-US" sz="4400" b="1" dirty="0">
                <a:solidFill>
                  <a:schemeClr val="hlink"/>
                </a:solidFill>
                <a:latin typeface="標楷體" pitchFamily="65" charset="-120"/>
                <a:ea typeface="標楷體" pitchFamily="65" charset="-120"/>
              </a:rPr>
              <a:t>如何協助孩子進入</a:t>
            </a:r>
            <a:endParaRPr lang="en-US" altLang="zh-TW" sz="4400" b="1" dirty="0">
              <a:solidFill>
                <a:schemeClr val="hlink"/>
              </a:solidFill>
              <a:latin typeface="標楷體" pitchFamily="65" charset="-120"/>
              <a:ea typeface="標楷體" pitchFamily="65" charset="-120"/>
            </a:endParaRPr>
          </a:p>
          <a:p>
            <a:pPr algn="ctr"/>
            <a:r>
              <a:rPr lang="zh-TW" altLang="en-US" sz="4400" b="1" dirty="0">
                <a:solidFill>
                  <a:schemeClr val="hlink"/>
                </a:solidFill>
                <a:latin typeface="標楷體" pitchFamily="65" charset="-120"/>
                <a:ea typeface="標楷體" pitchFamily="65" charset="-120"/>
              </a:rPr>
              <a:t>心目中理想的第一志願</a:t>
            </a:r>
          </a:p>
        </p:txBody>
      </p:sp>
      <p:pic>
        <p:nvPicPr>
          <p:cNvPr id="2" name="圖片 1"/>
          <p:cNvPicPr>
            <a:picLocks noChangeAspect="1"/>
          </p:cNvPicPr>
          <p:nvPr/>
        </p:nvPicPr>
        <p:blipFill>
          <a:blip r:embed="rId3"/>
          <a:srcRect/>
          <a:stretch>
            <a:fillRect/>
          </a:stretch>
        </p:blipFill>
        <p:spPr bwMode="auto">
          <a:xfrm>
            <a:off x="579115" y="4093441"/>
            <a:ext cx="1223963" cy="2139950"/>
          </a:xfrm>
          <a:prstGeom prst="rect">
            <a:avLst/>
          </a:prstGeom>
          <a:noFill/>
          <a:ln w="9525">
            <a:noFill/>
            <a:miter lim="800000"/>
            <a:headEnd/>
            <a:tailEnd/>
          </a:ln>
        </p:spPr>
      </p:pic>
      <p:pic>
        <p:nvPicPr>
          <p:cNvPr id="3" name="圖片 2"/>
          <p:cNvPicPr>
            <a:picLocks noChangeAspect="1"/>
          </p:cNvPicPr>
          <p:nvPr/>
        </p:nvPicPr>
        <p:blipFill>
          <a:blip r:embed="rId4"/>
          <a:srcRect/>
          <a:stretch>
            <a:fillRect/>
          </a:stretch>
        </p:blipFill>
        <p:spPr bwMode="auto">
          <a:xfrm>
            <a:off x="1932621" y="4017241"/>
            <a:ext cx="1512887" cy="2292350"/>
          </a:xfrm>
          <a:prstGeom prst="rect">
            <a:avLst/>
          </a:prstGeom>
          <a:noFill/>
          <a:ln w="9525">
            <a:noFill/>
            <a:miter lim="800000"/>
            <a:headEnd/>
            <a:tailEnd/>
          </a:ln>
        </p:spPr>
      </p:pic>
      <p:pic>
        <p:nvPicPr>
          <p:cNvPr id="5" name="圖片 4"/>
          <p:cNvPicPr>
            <a:picLocks noChangeAspect="1"/>
          </p:cNvPicPr>
          <p:nvPr/>
        </p:nvPicPr>
        <p:blipFill>
          <a:blip r:embed="rId5"/>
          <a:srcRect/>
          <a:stretch>
            <a:fillRect/>
          </a:stretch>
        </p:blipFill>
        <p:spPr bwMode="auto">
          <a:xfrm>
            <a:off x="251297" y="1093788"/>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4335892" y="3802132"/>
            <a:ext cx="7920880" cy="707886"/>
          </a:xfrm>
          <a:prstGeom prst="rect">
            <a:avLst/>
          </a:prstGeom>
          <a:noFill/>
          <a:ln w="9525">
            <a:noFill/>
            <a:miter lim="800000"/>
            <a:headEnd/>
            <a:tailEnd/>
          </a:ln>
        </p:spPr>
        <p:txBody>
          <a:bodyPr wrap="square">
            <a:spAutoFit/>
          </a:bodyPr>
          <a:lstStyle/>
          <a:p>
            <a:pPr algn="ctr"/>
            <a:r>
              <a:rPr lang="zh-TW" altLang="en-US" sz="4000" b="1" dirty="0">
                <a:latin typeface="標楷體" pitchFamily="65" charset="-120"/>
                <a:ea typeface="標楷體" pitchFamily="65" charset="-120"/>
              </a:rPr>
              <a:t>主講人：福豐國中陳寶慧校長</a:t>
            </a:r>
            <a:endParaRPr lang="en-US" altLang="zh-TW" sz="4000" b="1" dirty="0">
              <a:latin typeface="標楷體" pitchFamily="65" charset="-120"/>
              <a:ea typeface="標楷體" pitchFamily="65" charset="-120"/>
            </a:endParaRPr>
          </a:p>
        </p:txBody>
      </p:sp>
      <p:sp>
        <p:nvSpPr>
          <p:cNvPr id="7" name="文字方塊 3"/>
          <p:cNvSpPr txBox="1">
            <a:spLocks noChangeArrowheads="1"/>
          </p:cNvSpPr>
          <p:nvPr/>
        </p:nvSpPr>
        <p:spPr bwMode="auto">
          <a:xfrm>
            <a:off x="6528048" y="4806146"/>
            <a:ext cx="5400675" cy="579437"/>
          </a:xfrm>
          <a:prstGeom prst="rect">
            <a:avLst/>
          </a:prstGeom>
          <a:noFill/>
          <a:ln w="9525">
            <a:noFill/>
            <a:miter lim="800000"/>
            <a:headEnd/>
            <a:tailEnd/>
          </a:ln>
        </p:spPr>
        <p:txBody>
          <a:bodyPr>
            <a:spAutoFit/>
          </a:bodyPr>
          <a:lstStyle/>
          <a:p>
            <a:pPr algn="ctr"/>
            <a:r>
              <a:rPr lang="zh-TW" altLang="en-US" b="1" dirty="0">
                <a:latin typeface="Times New Roman" panose="02020603050405020304" pitchFamily="18" charset="0"/>
                <a:ea typeface="標楷體" pitchFamily="65" charset="-120"/>
                <a:cs typeface="Times New Roman" panose="02020603050405020304" pitchFamily="18" charset="0"/>
              </a:rPr>
              <a:t>時間：</a:t>
            </a:r>
            <a:r>
              <a:rPr lang="en-US" altLang="zh-TW" b="1" dirty="0">
                <a:latin typeface="Times New Roman" panose="02020603050405020304" pitchFamily="18" charset="0"/>
                <a:ea typeface="標楷體" pitchFamily="65" charset="-120"/>
                <a:cs typeface="Times New Roman" panose="02020603050405020304" pitchFamily="18" charset="0"/>
              </a:rPr>
              <a:t>114</a:t>
            </a:r>
            <a:r>
              <a:rPr lang="zh-TW" altLang="en-US" b="1" dirty="0">
                <a:latin typeface="Times New Roman" panose="02020603050405020304" pitchFamily="18" charset="0"/>
                <a:ea typeface="標楷體" pitchFamily="65" charset="-120"/>
                <a:cs typeface="Times New Roman" panose="02020603050405020304" pitchFamily="18" charset="0"/>
              </a:rPr>
              <a:t>年  </a:t>
            </a:r>
            <a:r>
              <a:rPr lang="en-US" altLang="zh-TW" b="1" dirty="0">
                <a:latin typeface="Times New Roman" panose="02020603050405020304" pitchFamily="18" charset="0"/>
                <a:ea typeface="標楷體" pitchFamily="65" charset="-120"/>
                <a:cs typeface="Times New Roman" panose="02020603050405020304" pitchFamily="18" charset="0"/>
              </a:rPr>
              <a:t>11</a:t>
            </a:r>
            <a:r>
              <a:rPr lang="zh-TW" altLang="en-US" b="1" dirty="0">
                <a:latin typeface="Times New Roman" panose="02020603050405020304" pitchFamily="18" charset="0"/>
                <a:ea typeface="標楷體" pitchFamily="65" charset="-120"/>
                <a:cs typeface="Times New Roman" panose="02020603050405020304" pitchFamily="18" charset="0"/>
              </a:rPr>
              <a:t>月  </a:t>
            </a:r>
            <a:r>
              <a:rPr lang="en-US" altLang="zh-TW" b="1" dirty="0">
                <a:latin typeface="Times New Roman" panose="02020603050405020304" pitchFamily="18" charset="0"/>
                <a:ea typeface="標楷體" pitchFamily="65" charset="-120"/>
                <a:cs typeface="Times New Roman" panose="02020603050405020304" pitchFamily="18" charset="0"/>
              </a:rPr>
              <a:t>21</a:t>
            </a:r>
            <a:r>
              <a:rPr lang="zh-TW" altLang="en-US" b="1" dirty="0">
                <a:latin typeface="Times New Roman" panose="02020603050405020304" pitchFamily="18" charset="0"/>
                <a:ea typeface="標楷體" pitchFamily="65" charset="-120"/>
                <a:cs typeface="Times New Roman" panose="02020603050405020304" pitchFamily="18" charset="0"/>
              </a:rPr>
              <a:t>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p:stCondLst>
                              <p:cond delay="5000"/>
                            </p:stCondLst>
                            <p:childTnLst>
                              <p:par>
                                <p:cTn id="51" presetID="53" presetClass="entr" presetSubtype="16" fill="hold" grpId="1" nodeType="afterEffect">
                                  <p:stCondLst>
                                    <p:cond delay="0"/>
                                  </p:stCondLst>
                                  <p:childTnLst>
                                    <p:set>
                                      <p:cBhvr>
                                        <p:cTn id="52" dur="1" fill="hold">
                                          <p:stCondLst>
                                            <p:cond delay="0"/>
                                          </p:stCondLst>
                                        </p:cTn>
                                        <p:tgtEl>
                                          <p:spTgt spid="4">
                                            <p:txEl>
                                              <p:pRg st="1" end="1"/>
                                            </p:txEl>
                                          </p:spTgt>
                                        </p:tgtEl>
                                        <p:attrNameLst>
                                          <p:attrName>style.visibility</p:attrName>
                                        </p:attrNameLst>
                                      </p:cBhvr>
                                      <p:to>
                                        <p:strVal val="visible"/>
                                      </p:to>
                                    </p:set>
                                    <p:anim calcmode="lin" valueType="num">
                                      <p:cBhvr>
                                        <p:cTn id="5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55" dur="500"/>
                                        <p:tgtEl>
                                          <p:spTgt spid="4">
                                            <p:txEl>
                                              <p:pRg st="1" end="1"/>
                                            </p:txEl>
                                          </p:spTgt>
                                        </p:tgtEl>
                                      </p:cBhvr>
                                    </p:animEffect>
                                  </p:childTnLst>
                                </p:cTn>
                              </p:par>
                            </p:childTnLst>
                          </p:cTn>
                        </p:par>
                        <p:par>
                          <p:cTn id="56" fill="hold" nodeType="afterGroup">
                            <p:stCondLst>
                              <p:cond delay="5500"/>
                            </p:stCondLst>
                            <p:childTnLst>
                              <p:par>
                                <p:cTn id="57" presetID="45"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000"/>
                                        <p:tgtEl>
                                          <p:spTgt spid="5"/>
                                        </p:tgtEl>
                                      </p:cBhvr>
                                    </p:animEffect>
                                    <p:anim calcmode="lin" valueType="num">
                                      <p:cBhvr>
                                        <p:cTn id="60" dur="2000" fill="hold"/>
                                        <p:tgtEl>
                                          <p:spTgt spid="5"/>
                                        </p:tgtEl>
                                        <p:attrNameLst>
                                          <p:attrName>ppt_w</p:attrName>
                                        </p:attrNameLst>
                                      </p:cBhvr>
                                      <p:tavLst>
                                        <p:tav tm="0" fmla="#ppt_w*sin(2.5*pi*$)">
                                          <p:val>
                                            <p:fltVal val="0"/>
                                          </p:val>
                                        </p:tav>
                                        <p:tav tm="100000">
                                          <p:val>
                                            <p:fltVal val="1"/>
                                          </p:val>
                                        </p:tav>
                                      </p:tavLst>
                                    </p:anim>
                                    <p:anim calcmode="lin" valueType="num">
                                      <p:cBhvr>
                                        <p:cTn id="61" dur="2000" fill="hold"/>
                                        <p:tgtEl>
                                          <p:spTgt spid="5"/>
                                        </p:tgtEl>
                                        <p:attrNameLst>
                                          <p:attrName>ppt_h</p:attrName>
                                        </p:attrNameLst>
                                      </p:cBhvr>
                                      <p:tavLst>
                                        <p:tav tm="0">
                                          <p:val>
                                            <p:strVal val="#ppt_h"/>
                                          </p:val>
                                        </p:tav>
                                        <p:tav tm="100000">
                                          <p:val>
                                            <p:strVal val="#ppt_h"/>
                                          </p:val>
                                        </p:tav>
                                      </p:tavLst>
                                    </p:anim>
                                  </p:childTnLst>
                                </p:cTn>
                              </p:par>
                            </p:childTnLst>
                          </p:cTn>
                        </p:par>
                        <p:par>
                          <p:cTn id="62" fill="hold" nodeType="afterGroup">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nodeType="afterGroup">
                            <p:stCondLst>
                              <p:cond delay="8000"/>
                            </p:stCondLst>
                            <p:childTnLst>
                              <p:par>
                                <p:cTn id="69" presetID="53" presetClass="entr" presetSubtype="16" fill="hold" grpId="1" nodeType="afterEffect">
                                  <p:stCondLst>
                                    <p:cond delay="0"/>
                                  </p:stCondLst>
                                  <p:childTnLst>
                                    <p:set>
                                      <p:cBhvr>
                                        <p:cTn id="70" dur="1" fill="hold">
                                          <p:stCondLst>
                                            <p:cond delay="0"/>
                                          </p:stCondLst>
                                        </p:cTn>
                                        <p:tgtEl>
                                          <p:spTgt spid="6">
                                            <p:txEl>
                                              <p:pRg st="0" end="0"/>
                                            </p:txEl>
                                          </p:spTgt>
                                        </p:tgtEl>
                                        <p:attrNameLst>
                                          <p:attrName>style.visibility</p:attrName>
                                        </p:attrNameLst>
                                      </p:cBhvr>
                                      <p:to>
                                        <p:strVal val="visible"/>
                                      </p:to>
                                    </p:set>
                                    <p:anim calcmode="lin" valueType="num">
                                      <p:cBhvr>
                                        <p:cTn id="7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6">
                                            <p:txEl>
                                              <p:pRg st="0" end="0"/>
                                            </p:txEl>
                                          </p:spTgt>
                                        </p:tgtEl>
                                      </p:cBhvr>
                                    </p:animEffect>
                                  </p:childTnLst>
                                </p:cTn>
                              </p:par>
                            </p:childTnLst>
                          </p:cTn>
                        </p:par>
                        <p:par>
                          <p:cTn id="74" fill="hold" nodeType="afterGroup">
                            <p:stCondLst>
                              <p:cond delay="8500"/>
                            </p:stCondLst>
                            <p:childTnLst>
                              <p:par>
                                <p:cTn id="75" presetID="53" presetClass="entr" presetSubtype="16" fill="hold" grpId="0" nodeType="after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childTnLst>
                          </p:cTn>
                        </p:par>
                        <p:par>
                          <p:cTn id="80" fill="hold" nodeType="afterGroup">
                            <p:stCondLst>
                              <p:cond delay="9000"/>
                            </p:stCondLst>
                            <p:childTnLst>
                              <p:par>
                                <p:cTn id="81" presetID="53" presetClass="entr" presetSubtype="16" fill="hold" grpId="1" nodeType="after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anim calcmode="lin" valueType="num">
                                      <p:cBhvr>
                                        <p:cTn id="8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323696" y="332656"/>
            <a:ext cx="8229600" cy="1143000"/>
          </a:xfrm>
        </p:spPr>
        <p:txBody>
          <a:bodyPr/>
          <a:lstStyle/>
          <a:p>
            <a:pPr algn="l" eaLnBrk="1" hangingPunct="1"/>
            <a:r>
              <a:rPr lang="zh-TW" altLang="en-US" dirty="0">
                <a:latin typeface="標楷體" pitchFamily="65" charset="-120"/>
                <a:ea typeface="標楷體" pitchFamily="65" charset="-120"/>
              </a:rPr>
              <a:t>          </a:t>
            </a:r>
            <a:r>
              <a:rPr lang="zh-TW" altLang="en-US" sz="5400" dirty="0">
                <a:latin typeface="標楷體" pitchFamily="65" charset="-120"/>
                <a:ea typeface="標楷體" pitchFamily="65" charset="-120"/>
              </a:rPr>
              <a:t>目   次</a:t>
            </a:r>
          </a:p>
        </p:txBody>
      </p:sp>
      <p:sp>
        <p:nvSpPr>
          <p:cNvPr id="3" name="內容版面配置區 2"/>
          <p:cNvSpPr>
            <a:spLocks noGrp="1"/>
          </p:cNvSpPr>
          <p:nvPr>
            <p:ph idx="4294967295"/>
          </p:nvPr>
        </p:nvSpPr>
        <p:spPr>
          <a:xfrm>
            <a:off x="1808343" y="1628801"/>
            <a:ext cx="8733656" cy="4536504"/>
          </a:xfrm>
        </p:spPr>
        <p:txBody>
          <a:bodyPr>
            <a:noAutofit/>
          </a:bodyPr>
          <a:lstStyle/>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一</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3" action="ppaction://hlinksldjump"/>
              </a:rPr>
              <a:t>適性入學的成果</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二</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4"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三</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四</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五</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含重要期程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六</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七</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五專免試入學簡介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marL="0" indent="0" eaLnBrk="1" hangingPunct="1">
              <a:lnSpc>
                <a:spcPct val="70000"/>
              </a:lnSpc>
              <a:buNone/>
              <a:defRPr/>
            </a:pP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八</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351584" y="2348881"/>
            <a:ext cx="77724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一、適性入學的成果</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3</a:t>
            </a:fld>
            <a:endParaRPr kumimoji="0" lang="en-US" altLang="zh-TW" sz="1200">
              <a:solidFill>
                <a:srgbClr val="0C3226"/>
              </a:solidFill>
            </a:endParaRPr>
          </a:p>
        </p:txBody>
      </p:sp>
    </p:spTree>
    <p:extLst>
      <p:ext uri="{BB962C8B-B14F-4D97-AF65-F5344CB8AC3E}">
        <p14:creationId xmlns:p14="http://schemas.microsoft.com/office/powerpoint/2010/main" val="1798926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桃連區做好準備  迎向</a:t>
            </a:r>
            <a:r>
              <a:rPr lang="en-US" altLang="zh-TW" sz="4000" b="1" dirty="0">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12</a:t>
            </a:r>
            <a:r>
              <a:rPr lang="zh-TW" altLang="en-US" sz="4000" b="1" dirty="0">
                <a:effectLst>
                  <a:outerShdw blurRad="38100" dist="38100" dir="2700000" algn="tl">
                    <a:srgbClr val="C0C0C0"/>
                  </a:outerShdw>
                </a:effectLst>
                <a:latin typeface="Times New Roman" panose="02020603050405020304" pitchFamily="18" charset="0"/>
                <a:ea typeface="標楷體" pitchFamily="65" charset="-120"/>
                <a:cs typeface="Times New Roman" panose="02020603050405020304" pitchFamily="18" charset="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4</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191344" y="2767643"/>
            <a:ext cx="12000655"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率全國之先，從</a:t>
            </a:r>
            <a:r>
              <a:rPr kumimoji="0" lang="en-US" altLang="zh-TW"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102</a:t>
            </a: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114</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18-19</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辦理全市模擬測驗，</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進行志願選填、</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2/23</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模擬分發放榜。</a:t>
            </a: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從</a:t>
            </a:r>
            <a:r>
              <a:rPr kumimoji="0" lang="en-US" altLang="zh-TW"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102</a:t>
            </a:r>
            <a:r>
              <a:rPr kumimoji="0" lang="zh-TW" altLang="en-US" dirty="0">
                <a:solidFill>
                  <a:srgbClr val="0000FF"/>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年度起，每年辦理</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全市高中職博覽會，</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115</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年</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月</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14</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日</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繼續辦理</a:t>
            </a:r>
            <a:r>
              <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dirty="0">
                <a:solidFill>
                  <a:srgbClr val="FF0000"/>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地點：中央大學</a:t>
            </a:r>
            <a:r>
              <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；網路博覽會持續中。</a:t>
            </a:r>
            <a:endParaRPr kumimoji="0" lang="en-US" altLang="zh-TW"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Times New Roman" panose="02020603050405020304" pitchFamily="18" charset="0"/>
                <a:ea typeface="標楷體" panose="03000509000000000000" pitchFamily="65" charset="-120"/>
                <a:cs typeface="Times New Roman" panose="02020603050405020304" pitchFamily="18" charset="0"/>
              </a:rPr>
              <a:t>全員進行適性輔導。</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Times New Roman" panose="02020603050405020304" pitchFamily="18" charset="0"/>
                <a:ea typeface="標楷體" pitchFamily="65" charset="-120"/>
                <a:cs typeface="Times New Roman" panose="02020603050405020304" pitchFamily="18" charset="0"/>
              </a:rPr>
              <a:t>114</a:t>
            </a:r>
            <a:r>
              <a:rPr lang="zh-TW" altLang="en-US" sz="4800" b="1" dirty="0">
                <a:solidFill>
                  <a:srgbClr val="0000FF"/>
                </a:solidFill>
                <a:latin typeface="Times New Roman" panose="02020603050405020304" pitchFamily="18" charset="0"/>
                <a:ea typeface="標楷體" pitchFamily="65" charset="-120"/>
                <a:cs typeface="Times New Roman" panose="02020603050405020304" pitchFamily="18" charset="0"/>
              </a:rPr>
              <a:t>學</a:t>
            </a:r>
            <a:r>
              <a:rPr lang="en-US" altLang="zh-TW" sz="4800" b="1" dirty="0" err="1">
                <a:solidFill>
                  <a:srgbClr val="0000FF"/>
                </a:solidFill>
                <a:latin typeface="Times New Roman" panose="02020603050405020304" pitchFamily="18" charset="0"/>
                <a:ea typeface="標楷體" pitchFamily="65" charset="-120"/>
                <a:cs typeface="Times New Roman" panose="02020603050405020304" pitchFamily="18" charset="0"/>
              </a:rPr>
              <a:t>年度適性入學成果</a:t>
            </a:r>
            <a:endParaRPr lang="en-US" altLang="zh-TW" sz="4800" b="1" dirty="0">
              <a:solidFill>
                <a:srgbClr val="0000FF"/>
              </a:solidFill>
              <a:latin typeface="Times New Roman" panose="02020603050405020304" pitchFamily="18" charset="0"/>
              <a:ea typeface="標楷體" pitchFamily="65" charset="-120"/>
              <a:cs typeface="Times New Roman" panose="02020603050405020304" pitchFamily="18"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1938052350"/>
              </p:ext>
            </p:extLst>
          </p:nvPr>
        </p:nvGraphicFramePr>
        <p:xfrm>
          <a:off x="551384" y="1957329"/>
          <a:ext cx="11305254" cy="4279984"/>
        </p:xfrm>
        <a:graphic>
          <a:graphicData uri="http://schemas.openxmlformats.org/drawingml/2006/table">
            <a:tbl>
              <a:tblPr firstRow="1" firstCol="1" bandRow="1">
                <a:tableStyleId>{5C22544A-7EE6-4342-B048-85BDC9FD1C3A}</a:tableStyleId>
              </a:tblPr>
              <a:tblGrid>
                <a:gridCol w="2142049">
                  <a:extLst>
                    <a:ext uri="{9D8B030D-6E8A-4147-A177-3AD203B41FA5}">
                      <a16:colId xmlns:a16="http://schemas.microsoft.com/office/drawing/2014/main" val="494805573"/>
                    </a:ext>
                  </a:extLst>
                </a:gridCol>
                <a:gridCol w="1832641">
                  <a:extLst>
                    <a:ext uri="{9D8B030D-6E8A-4147-A177-3AD203B41FA5}">
                      <a16:colId xmlns:a16="http://schemas.microsoft.com/office/drawing/2014/main" val="2385537653"/>
                    </a:ext>
                  </a:extLst>
                </a:gridCol>
                <a:gridCol w="1832641">
                  <a:extLst>
                    <a:ext uri="{9D8B030D-6E8A-4147-A177-3AD203B41FA5}">
                      <a16:colId xmlns:a16="http://schemas.microsoft.com/office/drawing/2014/main" val="2596078452"/>
                    </a:ext>
                  </a:extLst>
                </a:gridCol>
                <a:gridCol w="1832641">
                  <a:extLst>
                    <a:ext uri="{9D8B030D-6E8A-4147-A177-3AD203B41FA5}">
                      <a16:colId xmlns:a16="http://schemas.microsoft.com/office/drawing/2014/main" val="1965127403"/>
                    </a:ext>
                  </a:extLst>
                </a:gridCol>
                <a:gridCol w="1832641">
                  <a:extLst>
                    <a:ext uri="{9D8B030D-6E8A-4147-A177-3AD203B41FA5}">
                      <a16:colId xmlns:a16="http://schemas.microsoft.com/office/drawing/2014/main" val="1405118383"/>
                    </a:ext>
                  </a:extLst>
                </a:gridCol>
                <a:gridCol w="183264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統計項目</a:t>
                      </a: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中投區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報名人數</a:t>
                      </a:r>
                    </a:p>
                  </a:txBody>
                  <a:tcPr marL="68580" marR="68580" marT="0" marB="0" anchor="ctr"/>
                </a:tc>
                <a:tc>
                  <a:txBody>
                    <a:bodyPr/>
                    <a:lstStyle/>
                    <a:p>
                      <a:pPr marL="304800" algn="ctr">
                        <a:lnSpc>
                          <a:spcPts val="2200"/>
                        </a:lnSpc>
                        <a:spcAft>
                          <a:spcPts val="0"/>
                        </a:spcAft>
                      </a:pPr>
                      <a:r>
                        <a:rPr lang="en-US" altLang="zh-TW" sz="2400" kern="100" dirty="0">
                          <a:effectLst/>
                          <a:latin typeface="Calibri" panose="020F0502020204030204" pitchFamily="34" charset="0"/>
                          <a:ea typeface="新細明體" panose="02020500000000000000" pitchFamily="18" charset="-120"/>
                          <a:cs typeface="Times New Roman" panose="02020603050405020304" pitchFamily="18" charset="0"/>
                        </a:rPr>
                        <a:t>13,088</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29</a:t>
                      </a:r>
                      <a:r>
                        <a:rPr lang="en-US" sz="2400" kern="100" dirty="0">
                          <a:effectLst/>
                        </a:rPr>
                        <a:t>,</a:t>
                      </a:r>
                      <a:r>
                        <a:rPr lang="en-US" altLang="zh-TW" sz="2400" kern="100" dirty="0">
                          <a:effectLst/>
                        </a:rPr>
                        <a:t>198</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19</a:t>
                      </a:r>
                      <a:r>
                        <a:rPr lang="en-US" sz="2400" kern="100" dirty="0">
                          <a:effectLst/>
                        </a:rPr>
                        <a:t>,</a:t>
                      </a:r>
                      <a:r>
                        <a:rPr lang="en-US" altLang="zh-TW" sz="2400" kern="100" dirty="0">
                          <a:effectLst/>
                        </a:rPr>
                        <a:t>703</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8</a:t>
                      </a:r>
                      <a:r>
                        <a:rPr lang="en-US" sz="2400" kern="100" dirty="0">
                          <a:effectLst/>
                        </a:rPr>
                        <a:t>,</a:t>
                      </a:r>
                      <a:r>
                        <a:rPr lang="en-US" altLang="zh-TW" sz="2400" kern="100" dirty="0">
                          <a:effectLst/>
                        </a:rPr>
                        <a:t>452</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a:t>
                      </a:r>
                      <a:r>
                        <a:rPr lang="en-US" altLang="zh-TW" sz="2400" kern="100" dirty="0">
                          <a:effectLst/>
                        </a:rPr>
                        <a:t>3</a:t>
                      </a:r>
                      <a:r>
                        <a:rPr lang="en-US" sz="2400" kern="100" dirty="0">
                          <a:effectLst/>
                        </a:rPr>
                        <a:t>,</a:t>
                      </a:r>
                      <a:r>
                        <a:rPr lang="en-US" altLang="zh-TW" sz="2400" kern="100" dirty="0">
                          <a:effectLst/>
                        </a:rPr>
                        <a:t>9</a:t>
                      </a:r>
                      <a:r>
                        <a:rPr lang="en-US" sz="2400" kern="100" dirty="0">
                          <a:effectLst/>
                        </a:rPr>
                        <a:t>45</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錄取人數</a:t>
                      </a:r>
                    </a:p>
                  </a:txBody>
                  <a:tcPr marL="68580" marR="68580" marT="0" marB="0" anchor="ctr"/>
                </a:tc>
                <a:tc>
                  <a:txBody>
                    <a:bodyPr/>
                    <a:lstStyle/>
                    <a:p>
                      <a:pPr marL="304800" algn="ctr">
                        <a:lnSpc>
                          <a:spcPts val="2200"/>
                        </a:lnSpc>
                        <a:spcAft>
                          <a:spcPts val="0"/>
                        </a:spcAft>
                      </a:pPr>
                      <a:r>
                        <a:rPr lang="en-US" altLang="zh-TW" sz="2400" kern="100" dirty="0">
                          <a:effectLst/>
                          <a:latin typeface="Calibri" panose="020F0502020204030204" pitchFamily="34" charset="0"/>
                          <a:ea typeface="新細明體" panose="02020500000000000000" pitchFamily="18" charset="-120"/>
                          <a:cs typeface="Times New Roman" panose="02020603050405020304" pitchFamily="18" charset="0"/>
                        </a:rPr>
                        <a:t>13,066</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28</a:t>
                      </a:r>
                      <a:r>
                        <a:rPr lang="en-US" sz="2400" kern="100" dirty="0">
                          <a:effectLst/>
                        </a:rPr>
                        <a:t>,</a:t>
                      </a:r>
                      <a:r>
                        <a:rPr lang="en-US" altLang="zh-TW" sz="2400" kern="100" dirty="0">
                          <a:effectLst/>
                        </a:rPr>
                        <a:t>985</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19</a:t>
                      </a:r>
                      <a:r>
                        <a:rPr lang="en-US" sz="2400" kern="100" dirty="0">
                          <a:effectLst/>
                        </a:rPr>
                        <a:t>,</a:t>
                      </a:r>
                      <a:r>
                        <a:rPr lang="en-US" altLang="zh-TW" sz="2400" kern="100" dirty="0">
                          <a:effectLst/>
                        </a:rPr>
                        <a:t>667</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8</a:t>
                      </a:r>
                      <a:r>
                        <a:rPr lang="en-US" sz="2400" kern="100" dirty="0">
                          <a:effectLst/>
                        </a:rPr>
                        <a:t>,</a:t>
                      </a:r>
                      <a:r>
                        <a:rPr lang="en-US" altLang="zh-TW" sz="2400" kern="100" dirty="0">
                          <a:effectLst/>
                        </a:rPr>
                        <a:t>443</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a:t>
                      </a:r>
                      <a:r>
                        <a:rPr lang="en-US" altLang="zh-TW" sz="2400" kern="100" dirty="0">
                          <a:effectLst/>
                        </a:rPr>
                        <a:t>3</a:t>
                      </a:r>
                      <a:r>
                        <a:rPr lang="en-US" sz="2400" kern="100" dirty="0">
                          <a:effectLst/>
                        </a:rPr>
                        <a:t>,</a:t>
                      </a:r>
                      <a:r>
                        <a:rPr lang="en-US" altLang="zh-TW" sz="2400" kern="100" dirty="0">
                          <a:effectLst/>
                        </a:rPr>
                        <a:t>914</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錄取率</a:t>
                      </a:r>
                    </a:p>
                  </a:txBody>
                  <a:tcPr marL="68580" marR="68580" marT="0" marB="0" anchor="ctr"/>
                </a:tc>
                <a:tc>
                  <a:txBody>
                    <a:bodyPr/>
                    <a:lstStyle/>
                    <a:p>
                      <a:pPr marL="304800" algn="ctr">
                        <a:lnSpc>
                          <a:spcPts val="2200"/>
                        </a:lnSpc>
                        <a:spcAft>
                          <a:spcPts val="0"/>
                        </a:spcAft>
                      </a:pPr>
                      <a:r>
                        <a:rPr lang="en-US" sz="2400" kern="100" dirty="0">
                          <a:effectLst/>
                        </a:rPr>
                        <a:t>99.8</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9</a:t>
                      </a:r>
                      <a:r>
                        <a:rPr lang="en-US" altLang="zh-TW" sz="2400" kern="100" dirty="0">
                          <a:effectLst/>
                        </a:rPr>
                        <a:t>9</a:t>
                      </a:r>
                      <a:r>
                        <a:rPr lang="en-US" sz="2400" kern="100" dirty="0">
                          <a:effectLst/>
                        </a:rPr>
                        <a:t>.</a:t>
                      </a:r>
                      <a:r>
                        <a:rPr lang="en-US" altLang="zh-TW" sz="2400" kern="100" dirty="0">
                          <a:effectLst/>
                        </a:rPr>
                        <a:t>27</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99.</a:t>
                      </a:r>
                      <a:r>
                        <a:rPr lang="en-US" altLang="zh-TW" sz="2400" kern="100" dirty="0">
                          <a:effectLst/>
                        </a:rPr>
                        <a:t>82</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99.</a:t>
                      </a:r>
                      <a:r>
                        <a:rPr lang="en-US" altLang="zh-TW" sz="2400" kern="100" dirty="0">
                          <a:effectLst/>
                        </a:rPr>
                        <a:t>89</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99.</a:t>
                      </a:r>
                      <a:r>
                        <a:rPr lang="en-US" altLang="zh-TW" sz="2400" kern="100" dirty="0">
                          <a:effectLst/>
                        </a:rPr>
                        <a:t>78</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第</a:t>
                      </a:r>
                      <a:r>
                        <a:rPr lang="en-US" sz="2000" kern="100" dirty="0">
                          <a:effectLst/>
                          <a:latin typeface="Times New Roman" panose="02020603050405020304" pitchFamily="18" charset="0"/>
                          <a:ea typeface="標楷體" panose="03000509000000000000" pitchFamily="65" charset="-120"/>
                          <a:cs typeface="Times New Roman" panose="02020603050405020304" pitchFamily="18" charset="0"/>
                        </a:rPr>
                        <a:t>1</a:t>
                      </a: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志願錄取率</a:t>
                      </a:r>
                    </a:p>
                  </a:txBody>
                  <a:tcPr marL="68580" marR="68580" marT="0" marB="0" anchor="ctr"/>
                </a:tc>
                <a:tc>
                  <a:txBody>
                    <a:bodyPr/>
                    <a:lstStyle/>
                    <a:p>
                      <a:pPr marL="304800" algn="ctr">
                        <a:lnSpc>
                          <a:spcPts val="2200"/>
                        </a:lnSpc>
                        <a:spcAft>
                          <a:spcPts val="0"/>
                        </a:spcAft>
                      </a:pPr>
                      <a:r>
                        <a:rPr lang="en-US" sz="2400" u="sng" kern="100" dirty="0">
                          <a:effectLst/>
                        </a:rPr>
                        <a:t>68.48</a:t>
                      </a:r>
                      <a:r>
                        <a:rPr lang="zh-TW" sz="2400" u="sng"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42</a:t>
                      </a:r>
                      <a:r>
                        <a:rPr lang="en-US" sz="2400" kern="100" dirty="0">
                          <a:effectLst/>
                        </a:rPr>
                        <a:t>.</a:t>
                      </a:r>
                      <a:r>
                        <a:rPr lang="en-US" altLang="zh-TW" sz="2400" kern="100" dirty="0">
                          <a:effectLst/>
                        </a:rPr>
                        <a:t>31</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4</a:t>
                      </a:r>
                      <a:r>
                        <a:rPr lang="en-US" altLang="zh-TW" sz="2400" kern="100" dirty="0">
                          <a:effectLst/>
                        </a:rPr>
                        <a:t>3</a:t>
                      </a:r>
                      <a:r>
                        <a:rPr lang="en-US" sz="2400" kern="100" dirty="0">
                          <a:effectLst/>
                        </a:rPr>
                        <a:t>.</a:t>
                      </a:r>
                      <a:r>
                        <a:rPr lang="en-US" altLang="zh-TW" sz="2400" kern="100" dirty="0">
                          <a:effectLst/>
                        </a:rPr>
                        <a:t>6</a:t>
                      </a:r>
                      <a:r>
                        <a:rPr lang="en-US" sz="2400" kern="100" dirty="0">
                          <a:effectLst/>
                        </a:rPr>
                        <a:t>6</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68</a:t>
                      </a:r>
                      <a:r>
                        <a:rPr lang="en-US" sz="2400" kern="100" dirty="0">
                          <a:effectLst/>
                        </a:rPr>
                        <a:t>.</a:t>
                      </a:r>
                      <a:r>
                        <a:rPr lang="en-US" altLang="zh-TW" sz="2400" kern="100" dirty="0">
                          <a:effectLst/>
                        </a:rPr>
                        <a:t>36</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44.</a:t>
                      </a:r>
                      <a:r>
                        <a:rPr lang="en-US" altLang="zh-TW" sz="2400" kern="100" dirty="0">
                          <a:effectLst/>
                        </a:rPr>
                        <a:t>75</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前</a:t>
                      </a:r>
                      <a:r>
                        <a:rPr lang="en-US" sz="2000" kern="100" dirty="0">
                          <a:effectLst/>
                          <a:latin typeface="Times New Roman" panose="02020603050405020304" pitchFamily="18" charset="0"/>
                          <a:ea typeface="標楷體" panose="03000509000000000000" pitchFamily="65" charset="-120"/>
                          <a:cs typeface="Times New Roman" panose="02020603050405020304" pitchFamily="18" charset="0"/>
                        </a:rPr>
                        <a:t>3</a:t>
                      </a:r>
                      <a:r>
                        <a:rPr lang="zh-TW" sz="2000" kern="100" dirty="0">
                          <a:effectLst/>
                          <a:latin typeface="Times New Roman" panose="02020603050405020304" pitchFamily="18" charset="0"/>
                          <a:ea typeface="標楷體" panose="03000509000000000000" pitchFamily="65" charset="-120"/>
                          <a:cs typeface="Times New Roman" panose="02020603050405020304" pitchFamily="18" charset="0"/>
                        </a:rPr>
                        <a:t>志願錄取率</a:t>
                      </a:r>
                    </a:p>
                  </a:txBody>
                  <a:tcPr marL="68580" marR="68580" marT="0" marB="0" anchor="ctr"/>
                </a:tc>
                <a:tc>
                  <a:txBody>
                    <a:bodyPr/>
                    <a:lstStyle/>
                    <a:p>
                      <a:pPr marL="304800" algn="ctr">
                        <a:lnSpc>
                          <a:spcPts val="2200"/>
                        </a:lnSpc>
                        <a:spcAft>
                          <a:spcPts val="0"/>
                        </a:spcAft>
                      </a:pPr>
                      <a:r>
                        <a:rPr lang="en-US" sz="2400" u="sng" kern="100" dirty="0">
                          <a:effectLst/>
                        </a:rPr>
                        <a:t>99.35</a:t>
                      </a:r>
                      <a:r>
                        <a:rPr lang="zh-TW" sz="2400" u="sng"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90</a:t>
                      </a:r>
                      <a:r>
                        <a:rPr lang="en-US" sz="2400" kern="100" dirty="0">
                          <a:effectLst/>
                        </a:rPr>
                        <a:t>.</a:t>
                      </a:r>
                      <a:r>
                        <a:rPr lang="en-US" altLang="zh-TW" sz="2400" kern="100" dirty="0">
                          <a:effectLst/>
                        </a:rPr>
                        <a:t>18</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7</a:t>
                      </a:r>
                      <a:r>
                        <a:rPr lang="en-US" altLang="zh-TW" sz="2400" kern="100" dirty="0">
                          <a:effectLst/>
                        </a:rPr>
                        <a:t>5</a:t>
                      </a:r>
                      <a:r>
                        <a:rPr lang="en-US" sz="2400" kern="100" dirty="0">
                          <a:effectLst/>
                        </a:rPr>
                        <a:t>.</a:t>
                      </a:r>
                      <a:r>
                        <a:rPr lang="en-US" altLang="zh-TW" sz="2400" kern="100" dirty="0">
                          <a:effectLst/>
                        </a:rPr>
                        <a:t>52</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altLang="zh-TW" sz="2400" kern="100" dirty="0">
                          <a:effectLst/>
                        </a:rPr>
                        <a:t>94</a:t>
                      </a:r>
                      <a:r>
                        <a:rPr lang="en-US" sz="2400" kern="100" dirty="0">
                          <a:effectLst/>
                        </a:rPr>
                        <a:t>.</a:t>
                      </a:r>
                      <a:r>
                        <a:rPr lang="en-US" altLang="zh-TW" sz="2400" kern="100" dirty="0">
                          <a:effectLst/>
                        </a:rPr>
                        <a:t>23</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7</a:t>
                      </a:r>
                      <a:r>
                        <a:rPr lang="en-US" altLang="zh-TW" sz="2400" kern="100" dirty="0">
                          <a:effectLst/>
                        </a:rPr>
                        <a:t>9</a:t>
                      </a:r>
                      <a:r>
                        <a:rPr lang="en-US" sz="2400" kern="100" dirty="0">
                          <a:effectLst/>
                        </a:rPr>
                        <a:t>.</a:t>
                      </a:r>
                      <a:r>
                        <a:rPr lang="en-US" altLang="zh-TW" sz="2400" kern="100" dirty="0">
                          <a:effectLst/>
                        </a:rPr>
                        <a:t>78</a:t>
                      </a:r>
                      <a:r>
                        <a:rPr lang="zh-TW" sz="2400" kern="100" dirty="0">
                          <a:effectLst/>
                        </a:rPr>
                        <a:t>％</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711624" y="1957329"/>
            <a:ext cx="180020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學</a:t>
            </a: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年度高級中等學校</a:t>
            </a: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都免試入學錄取資訊一覽表</a:t>
            </a:r>
            <a:endParaRPr kumimoji="0" lang="en-US" altLang="zh-TW" sz="3200" b="1" kern="0" dirty="0">
              <a:solidFill>
                <a:srgbClr val="FF0000"/>
              </a:solidFill>
              <a:latin typeface="Times New Roman" panose="02020603050405020304" pitchFamily="18" charset="0"/>
              <a:ea typeface="標楷體" pitchFamily="65" charset="-120"/>
              <a:cs typeface="Times New Roman" panose="02020603050405020304" pitchFamily="18" charset="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本區第</a:t>
            </a:r>
            <a:r>
              <a:rPr lang="en-US"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志願錄取率及前</a:t>
            </a:r>
            <a:r>
              <a:rPr lang="en-US"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志願錄取率皆為</a:t>
            </a:r>
            <a:r>
              <a:rPr lang="en-US"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6</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都中最高</a:t>
            </a:r>
            <a:r>
              <a:rPr lang="zh-TW" altLang="zh-TW" sz="2400" dirty="0">
                <a:solidFill>
                  <a:srgbClr val="002060"/>
                </a:solidFill>
                <a:latin typeface="標楷體" panose="03000509000000000000" pitchFamily="65" charset="-120"/>
                <a:ea typeface="標楷體" panose="03000509000000000000" pitchFamily="65" charset="-120"/>
              </a:rPr>
              <a:t>。</a:t>
            </a:r>
          </a:p>
        </p:txBody>
      </p:sp>
    </p:spTree>
    <p:custDataLst>
      <p:tags r:id="rId1"/>
    </p:custData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sz="48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學</a:t>
            </a:r>
            <a:r>
              <a:rPr lang="en-US" altLang="zh-TW" sz="4800" b="1" dirty="0" err="1">
                <a:solidFill>
                  <a:srgbClr val="0000FF"/>
                </a:solidFill>
                <a:latin typeface="Times New Roman" panose="02020603050405020304" pitchFamily="18" charset="0"/>
                <a:ea typeface="標楷體" panose="03000509000000000000" pitchFamily="65" charset="-120"/>
                <a:cs typeface="Times New Roman" panose="02020603050405020304" pitchFamily="18" charset="0"/>
              </a:rPr>
              <a:t>年度適性入學成果</a:t>
            </a:r>
            <a:endParaRPr lang="en-US" altLang="zh-TW" sz="4800" b="1" dirty="0">
              <a:solidFill>
                <a:srgbClr val="0000FF"/>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本區近</a:t>
            </a: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10</a:t>
            </a:r>
            <a:r>
              <a:rPr lang="zh-TW"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年錄取率</a:t>
            </a:r>
            <a:endPar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Shape 82"/>
          <p:cNvSpPr txBox="1">
            <a:spLocks/>
          </p:cNvSpPr>
          <p:nvPr/>
        </p:nvSpPr>
        <p:spPr bwMode="auto">
          <a:xfrm>
            <a:off x="2063552" y="6206840"/>
            <a:ext cx="878497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註：本區近</a:t>
            </a:r>
            <a:r>
              <a:rPr lang="en-US"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10</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年前</a:t>
            </a:r>
            <a:r>
              <a:rPr lang="en-US"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zh-TW" sz="2400" dirty="0">
                <a:solidFill>
                  <a:srgbClr val="002060"/>
                </a:solidFill>
                <a:latin typeface="Times New Roman" panose="02020603050405020304" pitchFamily="18" charset="0"/>
                <a:ea typeface="標楷體" panose="03000509000000000000" pitchFamily="65" charset="-120"/>
                <a:cs typeface="Times New Roman" panose="02020603050405020304" pitchFamily="18" charset="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2810042619"/>
              </p:ext>
            </p:extLst>
          </p:nvPr>
        </p:nvGraphicFramePr>
        <p:xfrm>
          <a:off x="-96687" y="1856125"/>
          <a:ext cx="12288689" cy="4125230"/>
        </p:xfrm>
        <a:graphic>
          <a:graphicData uri="http://schemas.openxmlformats.org/drawingml/2006/table">
            <a:tbl>
              <a:tblPr firstRow="1" firstCol="1" bandRow="1">
                <a:tableStyleId>{5C22544A-7EE6-4342-B048-85BDC9FD1C3A}</a:tableStyleId>
              </a:tblPr>
              <a:tblGrid>
                <a:gridCol w="1536085">
                  <a:extLst>
                    <a:ext uri="{9D8B030D-6E8A-4147-A177-3AD203B41FA5}">
                      <a16:colId xmlns:a16="http://schemas.microsoft.com/office/drawing/2014/main" val="254185441"/>
                    </a:ext>
                  </a:extLst>
                </a:gridCol>
                <a:gridCol w="1180303">
                  <a:extLst>
                    <a:ext uri="{9D8B030D-6E8A-4147-A177-3AD203B41FA5}">
                      <a16:colId xmlns:a16="http://schemas.microsoft.com/office/drawing/2014/main" val="3235365849"/>
                    </a:ext>
                  </a:extLst>
                </a:gridCol>
                <a:gridCol w="1063589">
                  <a:extLst>
                    <a:ext uri="{9D8B030D-6E8A-4147-A177-3AD203B41FA5}">
                      <a16:colId xmlns:a16="http://schemas.microsoft.com/office/drawing/2014/main" val="3986607439"/>
                    </a:ext>
                  </a:extLst>
                </a:gridCol>
                <a:gridCol w="1063589">
                  <a:extLst>
                    <a:ext uri="{9D8B030D-6E8A-4147-A177-3AD203B41FA5}">
                      <a16:colId xmlns:a16="http://schemas.microsoft.com/office/drawing/2014/main" val="2464573548"/>
                    </a:ext>
                  </a:extLst>
                </a:gridCol>
                <a:gridCol w="1063589">
                  <a:extLst>
                    <a:ext uri="{9D8B030D-6E8A-4147-A177-3AD203B41FA5}">
                      <a16:colId xmlns:a16="http://schemas.microsoft.com/office/drawing/2014/main" val="1283432225"/>
                    </a:ext>
                  </a:extLst>
                </a:gridCol>
                <a:gridCol w="1063589">
                  <a:extLst>
                    <a:ext uri="{9D8B030D-6E8A-4147-A177-3AD203B41FA5}">
                      <a16:colId xmlns:a16="http://schemas.microsoft.com/office/drawing/2014/main" val="3941859150"/>
                    </a:ext>
                  </a:extLst>
                </a:gridCol>
                <a:gridCol w="1063589">
                  <a:extLst>
                    <a:ext uri="{9D8B030D-6E8A-4147-A177-3AD203B41FA5}">
                      <a16:colId xmlns:a16="http://schemas.microsoft.com/office/drawing/2014/main" val="537544458"/>
                    </a:ext>
                  </a:extLst>
                </a:gridCol>
                <a:gridCol w="1063589">
                  <a:extLst>
                    <a:ext uri="{9D8B030D-6E8A-4147-A177-3AD203B41FA5}">
                      <a16:colId xmlns:a16="http://schemas.microsoft.com/office/drawing/2014/main" val="909219341"/>
                    </a:ext>
                  </a:extLst>
                </a:gridCol>
                <a:gridCol w="1063589">
                  <a:extLst>
                    <a:ext uri="{9D8B030D-6E8A-4147-A177-3AD203B41FA5}">
                      <a16:colId xmlns:a16="http://schemas.microsoft.com/office/drawing/2014/main" val="735278889"/>
                    </a:ext>
                  </a:extLst>
                </a:gridCol>
                <a:gridCol w="1063589">
                  <a:extLst>
                    <a:ext uri="{9D8B030D-6E8A-4147-A177-3AD203B41FA5}">
                      <a16:colId xmlns:a16="http://schemas.microsoft.com/office/drawing/2014/main" val="55710627"/>
                    </a:ext>
                  </a:extLst>
                </a:gridCol>
                <a:gridCol w="1063589">
                  <a:extLst>
                    <a:ext uri="{9D8B030D-6E8A-4147-A177-3AD203B41FA5}">
                      <a16:colId xmlns:a16="http://schemas.microsoft.com/office/drawing/2014/main" val="2839369890"/>
                    </a:ext>
                  </a:extLst>
                </a:gridCol>
              </a:tblGrid>
              <a:tr h="796568">
                <a:tc>
                  <a:txBody>
                    <a:bodyPr/>
                    <a:lstStyle/>
                    <a:p>
                      <a:pPr marL="304800" algn="l">
                        <a:lnSpc>
                          <a:spcPts val="2200"/>
                        </a:lnSpc>
                        <a:spcAft>
                          <a:spcPts val="0"/>
                        </a:spcAft>
                      </a:pPr>
                      <a:r>
                        <a:rPr lang="zh-TW" sz="2400" kern="100" dirty="0">
                          <a:effectLst/>
                          <a:latin typeface="Times New Roman" panose="02020603050405020304" pitchFamily="18" charset="0"/>
                          <a:ea typeface="標楷體" panose="03000509000000000000" pitchFamily="65" charset="-120"/>
                          <a:cs typeface="Times New Roman" panose="02020603050405020304" pitchFamily="18" charset="0"/>
                        </a:rPr>
                        <a:t>學年度</a:t>
                      </a:r>
                    </a:p>
                  </a:txBody>
                  <a:tcPr marL="68580" marR="68580" marT="0" marB="0" anchor="ctr"/>
                </a:tc>
                <a:tc>
                  <a:txBody>
                    <a:bodyPr/>
                    <a:lstStyle/>
                    <a:p>
                      <a:pPr algn="ctr"/>
                      <a:r>
                        <a:rPr lang="en-US" altLang="zh-TW" sz="2400" dirty="0"/>
                        <a:t>114</a:t>
                      </a:r>
                      <a:endParaRPr lang="zh-TW" altLang="en-US" sz="2400" dirty="0"/>
                    </a:p>
                  </a:txBody>
                  <a:tcPr marL="68580" marR="68580" marT="0" marB="0" anchor="ctr"/>
                </a:tc>
                <a:tc>
                  <a:txBody>
                    <a:bodyPr/>
                    <a:lstStyle/>
                    <a:p>
                      <a:pPr algn="ctr"/>
                      <a:r>
                        <a:rPr lang="en-US" altLang="zh-TW" sz="2400" dirty="0"/>
                        <a:t>113</a:t>
                      </a:r>
                      <a:endParaRPr lang="zh-TW" altLang="en-US" sz="2400" dirty="0"/>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0" algn="ctr" defTabSz="914400" rtl="0" eaLnBrk="1" latinLnBrk="0" hangingPunct="1">
                        <a:lnSpc>
                          <a:spcPts val="2200"/>
                        </a:lnSpc>
                        <a:spcAft>
                          <a:spcPts val="0"/>
                        </a:spcAft>
                      </a:pPr>
                      <a:r>
                        <a:rPr lang="en-US" altLang="zh-TW" sz="2400" b="1" kern="1200" dirty="0">
                          <a:solidFill>
                            <a:schemeClr val="lt1"/>
                          </a:solidFill>
                          <a:latin typeface="+mn-lt"/>
                          <a:ea typeface="+mn-ea"/>
                          <a:cs typeface="+mn-cs"/>
                        </a:rPr>
                        <a:t>109</a:t>
                      </a:r>
                      <a:endParaRPr lang="zh-TW" altLang="en-US" sz="24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b="1" kern="1200" dirty="0">
                          <a:solidFill>
                            <a:schemeClr val="lt1"/>
                          </a:solidFill>
                          <a:latin typeface="+mn-lt"/>
                          <a:ea typeface="+mn-ea"/>
                          <a:cs typeface="+mn-cs"/>
                        </a:rPr>
                        <a:t>108 </a:t>
                      </a:r>
                      <a:endParaRPr lang="zh-TW" altLang="en-US" sz="24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b="1" kern="1200" dirty="0">
                          <a:solidFill>
                            <a:schemeClr val="lt1"/>
                          </a:solidFill>
                          <a:latin typeface="+mn-lt"/>
                          <a:ea typeface="+mn-ea"/>
                          <a:cs typeface="+mn-cs"/>
                        </a:rPr>
                        <a:t>107 </a:t>
                      </a:r>
                      <a:endParaRPr lang="zh-TW" altLang="en-US" sz="24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b="1" kern="1200" dirty="0">
                          <a:solidFill>
                            <a:schemeClr val="lt1"/>
                          </a:solidFill>
                          <a:latin typeface="+mn-lt"/>
                          <a:ea typeface="+mn-ea"/>
                          <a:cs typeface="+mn-cs"/>
                        </a:rPr>
                        <a:t>106 </a:t>
                      </a:r>
                      <a:endParaRPr lang="zh-TW" altLang="en-US" sz="2400" b="1" kern="1200" dirty="0">
                        <a:solidFill>
                          <a:schemeClr val="lt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b="1" kern="1200" dirty="0">
                          <a:solidFill>
                            <a:schemeClr val="lt1"/>
                          </a:solidFill>
                          <a:latin typeface="+mn-lt"/>
                          <a:ea typeface="+mn-ea"/>
                          <a:cs typeface="+mn-cs"/>
                        </a:rPr>
                        <a:t>105</a:t>
                      </a:r>
                      <a:endParaRPr lang="zh-TW" altLang="en-US" sz="2400" b="1" kern="1200" dirty="0">
                        <a:solidFill>
                          <a:schemeClr val="lt1"/>
                        </a:solidFill>
                        <a:latin typeface="+mn-lt"/>
                        <a:ea typeface="+mn-ea"/>
                        <a:cs typeface="+mn-cs"/>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l">
                        <a:lnSpc>
                          <a:spcPts val="2200"/>
                        </a:lnSpc>
                        <a:spcAft>
                          <a:spcPts val="0"/>
                        </a:spcAft>
                      </a:pPr>
                      <a:r>
                        <a:rPr lang="zh-TW" sz="2400" kern="100" spc="-150" dirty="0">
                          <a:effectLst/>
                          <a:latin typeface="Times New Roman" panose="02020603050405020304" pitchFamily="18" charset="0"/>
                          <a:ea typeface="標楷體" panose="03000509000000000000" pitchFamily="65" charset="-120"/>
                          <a:cs typeface="Times New Roman" panose="02020603050405020304" pitchFamily="18" charset="0"/>
                        </a:rPr>
                        <a:t>前</a:t>
                      </a:r>
                      <a:r>
                        <a:rPr lang="zh-TW" altLang="en-US" sz="2400" kern="100" spc="-150" dirty="0">
                          <a:effectLst/>
                          <a:latin typeface="Times New Roman" panose="02020603050405020304" pitchFamily="18" charset="0"/>
                          <a:ea typeface="標楷體" panose="03000509000000000000" pitchFamily="65" charset="-120"/>
                          <a:cs typeface="Times New Roman" panose="02020603050405020304" pitchFamily="18" charset="0"/>
                        </a:rPr>
                        <a:t> </a:t>
                      </a:r>
                      <a:r>
                        <a:rPr lang="en-US" sz="2400" kern="100" spc="-150" dirty="0">
                          <a:effectLst/>
                          <a:latin typeface="Times New Roman" panose="02020603050405020304" pitchFamily="18" charset="0"/>
                          <a:ea typeface="標楷體" panose="03000509000000000000" pitchFamily="65" charset="-120"/>
                          <a:cs typeface="Times New Roman" panose="02020603050405020304" pitchFamily="18" charset="0"/>
                        </a:rPr>
                        <a:t>3</a:t>
                      </a:r>
                      <a:r>
                        <a:rPr lang="zh-TW" sz="2400" kern="100" spc="-150" dirty="0">
                          <a:effectLst/>
                          <a:latin typeface="Times New Roman" panose="02020603050405020304" pitchFamily="18" charset="0"/>
                          <a:ea typeface="標楷體" panose="03000509000000000000" pitchFamily="65" charset="-120"/>
                          <a:cs typeface="Times New Roman" panose="02020603050405020304" pitchFamily="18" charset="0"/>
                        </a:rPr>
                        <a:t>志願</a:t>
                      </a:r>
                      <a:endParaRPr lang="en-US" altLang="zh-TW" sz="2400" kern="100" spc="-150" dirty="0">
                        <a:effectLst/>
                        <a:latin typeface="Times New Roman" panose="02020603050405020304" pitchFamily="18" charset="0"/>
                        <a:ea typeface="標楷體" panose="03000509000000000000" pitchFamily="65" charset="-120"/>
                        <a:cs typeface="Times New Roman" panose="02020603050405020304" pitchFamily="18" charset="0"/>
                      </a:endParaRPr>
                    </a:p>
                    <a:p>
                      <a:pPr marL="304800" algn="l">
                        <a:lnSpc>
                          <a:spcPts val="2200"/>
                        </a:lnSpc>
                        <a:spcAft>
                          <a:spcPts val="0"/>
                        </a:spcAft>
                      </a:pPr>
                      <a:r>
                        <a:rPr lang="zh-TW" sz="2400" kern="100" spc="-150" dirty="0">
                          <a:effectLst/>
                          <a:latin typeface="Times New Roman" panose="02020603050405020304" pitchFamily="18" charset="0"/>
                          <a:ea typeface="標楷體" panose="03000509000000000000" pitchFamily="65" charset="-120"/>
                          <a:cs typeface="Times New Roman" panose="02020603050405020304" pitchFamily="18" charset="0"/>
                        </a:rPr>
                        <a:t>錄取率</a:t>
                      </a:r>
                      <a:endParaRPr lang="zh-TW" sz="2400" kern="100" dirty="0">
                        <a:effectLst/>
                        <a:latin typeface="Times New Roman" panose="02020603050405020304" pitchFamily="18" charset="0"/>
                        <a:ea typeface="標楷體" panose="03000509000000000000" pitchFamily="65" charset="-120"/>
                        <a:cs typeface="Times New Roman" panose="02020603050405020304" pitchFamily="18" charset="0"/>
                      </a:endParaRPr>
                    </a:p>
                  </a:txBody>
                  <a:tcPr marL="68580" marR="68580" marT="0" marB="0" anchor="ctr"/>
                </a:tc>
                <a:tc>
                  <a:txBody>
                    <a:bodyPr/>
                    <a:lstStyle/>
                    <a:p>
                      <a:pPr algn="ctr"/>
                      <a:r>
                        <a:rPr lang="en-US" altLang="zh-TW" sz="2400" dirty="0"/>
                        <a:t>99.35%</a:t>
                      </a:r>
                      <a:endParaRPr lang="zh-TW" altLang="en-US" sz="2400" dirty="0"/>
                    </a:p>
                  </a:txBody>
                  <a:tcPr marL="68580" marR="68580" marT="0" marB="0" anchor="ctr"/>
                </a:tc>
                <a:tc>
                  <a:txBody>
                    <a:bodyPr/>
                    <a:lstStyle/>
                    <a:p>
                      <a:pPr algn="ctr"/>
                      <a:r>
                        <a:rPr lang="en-US" altLang="zh-TW" sz="2400" dirty="0"/>
                        <a:t>98.85%</a:t>
                      </a:r>
                      <a:endParaRPr lang="zh-TW" altLang="en-US" sz="2400" dirty="0"/>
                    </a:p>
                  </a:txBody>
                  <a:tcPr marL="68580" marR="68580" marT="0" marB="0" anchor="ctr"/>
                </a:tc>
                <a:tc>
                  <a:txBody>
                    <a:bodyPr/>
                    <a:lstStyle/>
                    <a:p>
                      <a:pPr algn="ctr"/>
                      <a:r>
                        <a:rPr lang="en-US" altLang="zh-TW" sz="2400" dirty="0"/>
                        <a:t>91.47%</a:t>
                      </a:r>
                      <a:endParaRPr lang="zh-TW" altLang="en-US" sz="2400" dirty="0"/>
                    </a:p>
                  </a:txBody>
                  <a:tcPr marL="68580" marR="68580" marT="0" marB="0" anchor="ctr"/>
                </a:tc>
                <a:tc>
                  <a:txBody>
                    <a:bodyPr/>
                    <a:lstStyle/>
                    <a:p>
                      <a:pPr algn="ctr"/>
                      <a:r>
                        <a:rPr lang="en-US" altLang="zh-TW" sz="2400" dirty="0"/>
                        <a:t>94.46%</a:t>
                      </a:r>
                      <a:endParaRPr lang="zh-TW" altLang="en-US" sz="2400" dirty="0"/>
                    </a:p>
                  </a:txBody>
                  <a:tcPr marL="68580" marR="68580" marT="0" marB="0" anchor="ctr"/>
                </a:tc>
                <a:tc>
                  <a:txBody>
                    <a:bodyPr/>
                    <a:lstStyle/>
                    <a:p>
                      <a:pPr algn="ctr"/>
                      <a:r>
                        <a:rPr lang="en-US" altLang="zh-TW" sz="2400" dirty="0"/>
                        <a:t>93.44%</a:t>
                      </a:r>
                      <a:endParaRPr lang="zh-TW" altLang="en-US" sz="2400" dirty="0"/>
                    </a:p>
                  </a:txBody>
                  <a:tcPr marL="68580" marR="68580" marT="0" marB="0" anchor="ctr"/>
                </a:tc>
                <a:tc>
                  <a:txBody>
                    <a:bodyPr/>
                    <a:lstStyle/>
                    <a:p>
                      <a:pPr marL="0" algn="ctr" defTabSz="914400" rtl="0" eaLnBrk="1" latinLnBrk="0" hangingPunct="1">
                        <a:lnSpc>
                          <a:spcPts val="2200"/>
                        </a:lnSpc>
                        <a:spcAft>
                          <a:spcPts val="0"/>
                        </a:spcAft>
                      </a:pPr>
                      <a:r>
                        <a:rPr lang="en-US" altLang="zh-TW" sz="2400" kern="1200" dirty="0">
                          <a:solidFill>
                            <a:schemeClr val="dk1"/>
                          </a:solidFill>
                          <a:latin typeface="+mn-lt"/>
                          <a:ea typeface="+mn-ea"/>
                          <a:cs typeface="+mn-cs"/>
                        </a:rPr>
                        <a:t>93.64%</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93.62%</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93.7%</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92.32%</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87.28%</a:t>
                      </a:r>
                      <a:endParaRPr lang="zh-TW" altLang="en-US" sz="24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l">
                        <a:lnSpc>
                          <a:spcPts val="2200"/>
                        </a:lnSpc>
                        <a:spcAft>
                          <a:spcPts val="0"/>
                        </a:spcAft>
                      </a:pPr>
                      <a:r>
                        <a:rPr lang="zh-TW" sz="2400" kern="100" dirty="0">
                          <a:effectLst/>
                          <a:latin typeface="Times New Roman" panose="02020603050405020304" pitchFamily="18" charset="0"/>
                          <a:ea typeface="標楷體" panose="03000509000000000000" pitchFamily="65" charset="-120"/>
                          <a:cs typeface="Times New Roman" panose="02020603050405020304" pitchFamily="18" charset="0"/>
                        </a:rPr>
                        <a:t>總錄取率</a:t>
                      </a:r>
                    </a:p>
                  </a:txBody>
                  <a:tcPr marL="68580" marR="68580" marT="0" marB="0" anchor="ctr"/>
                </a:tc>
                <a:tc>
                  <a:txBody>
                    <a:bodyPr/>
                    <a:lstStyle/>
                    <a:p>
                      <a:pPr algn="ctr"/>
                      <a:r>
                        <a:rPr lang="en-US" altLang="zh-TW" sz="2400" dirty="0"/>
                        <a:t>99.8%</a:t>
                      </a:r>
                      <a:endParaRPr lang="zh-TW" altLang="en-US" sz="2400" dirty="0"/>
                    </a:p>
                  </a:txBody>
                  <a:tcPr marL="68580" marR="68580" marT="0" marB="0" anchor="ctr"/>
                </a:tc>
                <a:tc>
                  <a:txBody>
                    <a:bodyPr/>
                    <a:lstStyle/>
                    <a:p>
                      <a:pPr algn="ctr"/>
                      <a:r>
                        <a:rPr lang="en-US" altLang="zh-TW" sz="2400" dirty="0"/>
                        <a:t>99.6%</a:t>
                      </a:r>
                      <a:endParaRPr lang="zh-TW" altLang="en-US" sz="2400" dirty="0"/>
                    </a:p>
                  </a:txBody>
                  <a:tcPr marL="68580" marR="68580" marT="0" marB="0" anchor="ctr"/>
                </a:tc>
                <a:tc>
                  <a:txBody>
                    <a:bodyPr/>
                    <a:lstStyle/>
                    <a:p>
                      <a:pPr algn="ctr"/>
                      <a:r>
                        <a:rPr lang="en-US" altLang="zh-TW" sz="2400" dirty="0"/>
                        <a:t>98.6%</a:t>
                      </a:r>
                      <a:endParaRPr lang="zh-TW" altLang="en-US" sz="2400" dirty="0"/>
                    </a:p>
                  </a:txBody>
                  <a:tcPr marL="68580" marR="68580" marT="0" marB="0" anchor="ctr"/>
                </a:tc>
                <a:tc>
                  <a:txBody>
                    <a:bodyPr/>
                    <a:lstStyle/>
                    <a:p>
                      <a:pPr algn="ctr"/>
                      <a:r>
                        <a:rPr lang="en-US" altLang="zh-TW" sz="2400" dirty="0"/>
                        <a:t>99.47%</a:t>
                      </a:r>
                      <a:endParaRPr lang="zh-TW" altLang="en-US" sz="2400" dirty="0"/>
                    </a:p>
                  </a:txBody>
                  <a:tcPr marL="68580" marR="68580" marT="0" marB="0" anchor="ctr"/>
                </a:tc>
                <a:tc>
                  <a:txBody>
                    <a:bodyPr/>
                    <a:lstStyle/>
                    <a:p>
                      <a:pPr algn="ctr"/>
                      <a:r>
                        <a:rPr lang="en-US" altLang="zh-TW" sz="2400" dirty="0"/>
                        <a:t>99.33%</a:t>
                      </a:r>
                      <a:endParaRPr lang="zh-TW" altLang="en-US" sz="2400" dirty="0"/>
                    </a:p>
                  </a:txBody>
                  <a:tcPr marL="68580" marR="68580" marT="0" marB="0" anchor="ctr"/>
                </a:tc>
                <a:tc>
                  <a:txBody>
                    <a:bodyPr/>
                    <a:lstStyle/>
                    <a:p>
                      <a:pPr marL="0" algn="ctr" defTabSz="914400" rtl="0" eaLnBrk="1" latinLnBrk="0" hangingPunct="1">
                        <a:lnSpc>
                          <a:spcPts val="2200"/>
                        </a:lnSpc>
                        <a:spcAft>
                          <a:spcPts val="0"/>
                        </a:spcAft>
                      </a:pPr>
                      <a:r>
                        <a:rPr lang="en-US" altLang="zh-TW" sz="2400" kern="1200" dirty="0">
                          <a:solidFill>
                            <a:schemeClr val="dk1"/>
                          </a:solidFill>
                          <a:latin typeface="+mn-lt"/>
                          <a:ea typeface="+mn-ea"/>
                          <a:cs typeface="+mn-cs"/>
                        </a:rPr>
                        <a:t>99.08%</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98.61%</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98.66%</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98.70%</a:t>
                      </a:r>
                      <a:endParaRPr lang="zh-TW" altLang="en-US" sz="24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2400" kern="1200" dirty="0">
                          <a:solidFill>
                            <a:schemeClr val="dk1"/>
                          </a:solidFill>
                          <a:latin typeface="+mn-lt"/>
                          <a:ea typeface="+mn-ea"/>
                          <a:cs typeface="+mn-cs"/>
                        </a:rPr>
                        <a:t>96.39%</a:t>
                      </a:r>
                      <a:endParaRPr lang="zh-TW" altLang="en-US" sz="24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1502718" y="1871243"/>
            <a:ext cx="1080292"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custDataLst>
      <p:tags r:id="rId1"/>
    </p:custDataLst>
    <p:extLst>
      <p:ext uri="{BB962C8B-B14F-4D97-AF65-F5344CB8AC3E}">
        <p14:creationId xmlns:p14="http://schemas.microsoft.com/office/powerpoint/2010/main" val="1680313275"/>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F63F068-9393-4C42-B39A-6BFC6022E93D}"/>
              </a:ext>
            </a:extLst>
          </p:cNvPr>
          <p:cNvGraphicFramePr>
            <a:graphicFrameLocks noGrp="1"/>
          </p:cNvGraphicFramePr>
          <p:nvPr>
            <p:extLst>
              <p:ext uri="{D42A27DB-BD31-4B8C-83A1-F6EECF244321}">
                <p14:modId xmlns:p14="http://schemas.microsoft.com/office/powerpoint/2010/main" val="3302015527"/>
              </p:ext>
            </p:extLst>
          </p:nvPr>
        </p:nvGraphicFramePr>
        <p:xfrm>
          <a:off x="119336" y="1196752"/>
          <a:ext cx="11881320" cy="5544617"/>
        </p:xfrm>
        <a:graphic>
          <a:graphicData uri="http://schemas.openxmlformats.org/drawingml/2006/table">
            <a:tbl>
              <a:tblPr firstRow="1" bandRow="1">
                <a:tableStyleId>{5C22544A-7EE6-4342-B048-85BDC9FD1C3A}</a:tableStyleId>
              </a:tblPr>
              <a:tblGrid>
                <a:gridCol w="1485165">
                  <a:extLst>
                    <a:ext uri="{9D8B030D-6E8A-4147-A177-3AD203B41FA5}">
                      <a16:colId xmlns:a16="http://schemas.microsoft.com/office/drawing/2014/main" val="1749272120"/>
                    </a:ext>
                  </a:extLst>
                </a:gridCol>
                <a:gridCol w="1485165">
                  <a:extLst>
                    <a:ext uri="{9D8B030D-6E8A-4147-A177-3AD203B41FA5}">
                      <a16:colId xmlns:a16="http://schemas.microsoft.com/office/drawing/2014/main" val="451645924"/>
                    </a:ext>
                  </a:extLst>
                </a:gridCol>
                <a:gridCol w="1485165">
                  <a:extLst>
                    <a:ext uri="{9D8B030D-6E8A-4147-A177-3AD203B41FA5}">
                      <a16:colId xmlns:a16="http://schemas.microsoft.com/office/drawing/2014/main" val="3525393087"/>
                    </a:ext>
                  </a:extLst>
                </a:gridCol>
                <a:gridCol w="1485165">
                  <a:extLst>
                    <a:ext uri="{9D8B030D-6E8A-4147-A177-3AD203B41FA5}">
                      <a16:colId xmlns:a16="http://schemas.microsoft.com/office/drawing/2014/main" val="2460405694"/>
                    </a:ext>
                  </a:extLst>
                </a:gridCol>
                <a:gridCol w="1485165">
                  <a:extLst>
                    <a:ext uri="{9D8B030D-6E8A-4147-A177-3AD203B41FA5}">
                      <a16:colId xmlns:a16="http://schemas.microsoft.com/office/drawing/2014/main" val="2216049106"/>
                    </a:ext>
                  </a:extLst>
                </a:gridCol>
                <a:gridCol w="1485165">
                  <a:extLst>
                    <a:ext uri="{9D8B030D-6E8A-4147-A177-3AD203B41FA5}">
                      <a16:colId xmlns:a16="http://schemas.microsoft.com/office/drawing/2014/main" val="4155473971"/>
                    </a:ext>
                  </a:extLst>
                </a:gridCol>
                <a:gridCol w="1485165">
                  <a:extLst>
                    <a:ext uri="{9D8B030D-6E8A-4147-A177-3AD203B41FA5}">
                      <a16:colId xmlns:a16="http://schemas.microsoft.com/office/drawing/2014/main" val="1941224194"/>
                    </a:ext>
                  </a:extLst>
                </a:gridCol>
                <a:gridCol w="1485165">
                  <a:extLst>
                    <a:ext uri="{9D8B030D-6E8A-4147-A177-3AD203B41FA5}">
                      <a16:colId xmlns:a16="http://schemas.microsoft.com/office/drawing/2014/main" val="482262621"/>
                    </a:ext>
                  </a:extLst>
                </a:gridCol>
              </a:tblGrid>
              <a:tr h="1036138">
                <a:tc>
                  <a:txBody>
                    <a:bodyPr/>
                    <a:lstStyle/>
                    <a:p>
                      <a:pPr algn="ctr"/>
                      <a:r>
                        <a:rPr lang="zh-TW" altLang="en-US" sz="2400" b="1" dirty="0">
                          <a:solidFill>
                            <a:schemeClr val="bg1"/>
                          </a:solidFill>
                          <a:latin typeface="標楷體" panose="03000509000000000000" pitchFamily="65" charset="-120"/>
                          <a:ea typeface="標楷體" panose="03000509000000000000" pitchFamily="65" charset="-120"/>
                        </a:rPr>
                        <a:t>年度</a:t>
                      </a: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108</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109</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110</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111</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112</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113</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tc>
                  <a:txBody>
                    <a:bodyPr/>
                    <a:lstStyle/>
                    <a:p>
                      <a:pPr algn="ctr"/>
                      <a:r>
                        <a:rPr lang="en-US" altLang="zh-TW"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114</a:t>
                      </a:r>
                      <a:endParaRPr lang="zh-TW" altLang="en-US" sz="2800" b="1"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solidFill>
                      <a:srgbClr val="00B0F0"/>
                    </a:solidFill>
                  </a:tcPr>
                </a:tc>
                <a:extLst>
                  <a:ext uri="{0D108BD9-81ED-4DB2-BD59-A6C34878D82A}">
                    <a16:rowId xmlns:a16="http://schemas.microsoft.com/office/drawing/2014/main" val="2332456530"/>
                  </a:ext>
                </a:extLst>
              </a:tr>
              <a:tr h="1174290">
                <a:tc>
                  <a:txBody>
                    <a:bodyPr/>
                    <a:lstStyle/>
                    <a:p>
                      <a:pPr algn="ctr"/>
                      <a:r>
                        <a:rPr lang="zh-TW" altLang="en-US" sz="2400" b="1" dirty="0">
                          <a:latin typeface="標楷體" panose="03000509000000000000" pitchFamily="65" charset="-120"/>
                          <a:ea typeface="標楷體" panose="03000509000000000000" pitchFamily="65" charset="-120"/>
                        </a:rPr>
                        <a:t>落榜人數</a:t>
                      </a: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2573</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2655</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2460</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2320</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3357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2974</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2002</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4047727242"/>
                  </a:ext>
                </a:extLst>
              </a:tr>
              <a:tr h="1054685">
                <a:tc>
                  <a:txBody>
                    <a:bodyPr/>
                    <a:lstStyle/>
                    <a:p>
                      <a:pPr algn="ctr"/>
                      <a:r>
                        <a:rPr lang="zh-TW" altLang="en-US" sz="2400" b="1" dirty="0">
                          <a:latin typeface="標楷體" panose="03000509000000000000" pitchFamily="65" charset="-120"/>
                          <a:ea typeface="標楷體" panose="03000509000000000000" pitchFamily="65" charset="-120"/>
                        </a:rPr>
                        <a:t>落榜平均志願數</a:t>
                      </a: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18</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16</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730787511"/>
                  </a:ext>
                </a:extLst>
              </a:tr>
              <a:tr h="11052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chemeClr val="dk1"/>
                          </a:solidFill>
                          <a:latin typeface="標楷體" panose="03000509000000000000" pitchFamily="65" charset="-120"/>
                          <a:ea typeface="標楷體" panose="03000509000000000000" pitchFamily="65" charset="-120"/>
                          <a:cs typeface="+mn-cs"/>
                        </a:rPr>
                        <a:t>落榜人數</a:t>
                      </a:r>
                      <a:endParaRPr lang="zh-TW" altLang="en-US" sz="2400" b="1" dirty="0">
                        <a:latin typeface="標楷體" panose="03000509000000000000" pitchFamily="65" charset="-120"/>
                        <a:ea typeface="標楷體" panose="03000509000000000000" pitchFamily="65" charset="-12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91</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101</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75</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61</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187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56</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22</a:t>
                      </a:r>
                      <a:endParaRPr lang="zh-TW" altLang="en-US" sz="3200"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2528543705"/>
                  </a:ext>
                </a:extLst>
              </a:tr>
              <a:tr h="11742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b="1" kern="1200" dirty="0">
                          <a:solidFill>
                            <a:schemeClr val="dk1"/>
                          </a:solidFill>
                          <a:latin typeface="標楷體" panose="03000509000000000000" pitchFamily="65" charset="-120"/>
                          <a:ea typeface="標楷體" panose="03000509000000000000" pitchFamily="65" charset="-120"/>
                          <a:cs typeface="+mn-cs"/>
                        </a:rPr>
                        <a:t>落榜平均志願數</a:t>
                      </a: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9</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8</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7</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tc>
                  <a:txBody>
                    <a:bodyPr/>
                    <a:lstStyle/>
                    <a:p>
                      <a:pPr algn="ctr"/>
                      <a:r>
                        <a:rPr lang="en-US" altLang="zh-TW" sz="2800" dirty="0">
                          <a:latin typeface="Times New Roman" panose="02020603050405020304" pitchFamily="18" charset="0"/>
                          <a:ea typeface="標楷體" panose="03000509000000000000" pitchFamily="65" charset="-120"/>
                          <a:cs typeface="Times New Roman" panose="02020603050405020304" pitchFamily="18" charset="0"/>
                        </a:rPr>
                        <a:t>4</a:t>
                      </a:r>
                      <a:endParaRPr lang="zh-TW" altLang="en-US" sz="2800" dirty="0">
                        <a:latin typeface="Times New Roman" panose="02020603050405020304" pitchFamily="18" charset="0"/>
                        <a:ea typeface="標楷體" panose="03000509000000000000" pitchFamily="65" charset="-120"/>
                        <a:cs typeface="Times New Roman" panose="02020603050405020304" pitchFamily="18" charset="0"/>
                      </a:endParaRPr>
                    </a:p>
                  </a:txBody>
                  <a:tcPr anchor="ctr"/>
                </a:tc>
                <a:extLst>
                  <a:ext uri="{0D108BD9-81ED-4DB2-BD59-A6C34878D82A}">
                    <a16:rowId xmlns:a16="http://schemas.microsoft.com/office/drawing/2014/main" val="3978796154"/>
                  </a:ext>
                </a:extLst>
              </a:tr>
            </a:tbl>
          </a:graphicData>
        </a:graphic>
      </p:graphicFrame>
      <p:sp>
        <p:nvSpPr>
          <p:cNvPr id="3" name="矩形 2">
            <a:extLst>
              <a:ext uri="{FF2B5EF4-FFF2-40B4-BE49-F238E27FC236}">
                <a16:creationId xmlns:a16="http://schemas.microsoft.com/office/drawing/2014/main" id="{532BB954-3C2D-4967-86A5-1268DA76AEB5}"/>
              </a:ext>
            </a:extLst>
          </p:cNvPr>
          <p:cNvSpPr/>
          <p:nvPr/>
        </p:nvSpPr>
        <p:spPr>
          <a:xfrm>
            <a:off x="2207568" y="458088"/>
            <a:ext cx="8352928" cy="738664"/>
          </a:xfrm>
          <a:prstGeom prst="rect">
            <a:avLst/>
          </a:prstGeom>
        </p:spPr>
        <p:txBody>
          <a:bodyPr wrap="square">
            <a:spAutoFit/>
          </a:bodyPr>
          <a:lstStyle/>
          <a:p>
            <a:r>
              <a:rPr kumimoji="0" lang="zh-TW" altLang="en-US" sz="42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近七年試模擬及會考放榜後的數據</a:t>
            </a:r>
            <a:endParaRPr lang="zh-TW" altLang="en-US" sz="4200" dirty="0"/>
          </a:p>
        </p:txBody>
      </p:sp>
    </p:spTree>
    <p:custDataLst>
      <p:tags r:id="rId1"/>
    </p:custDataLst>
    <p:extLst>
      <p:ext uri="{BB962C8B-B14F-4D97-AF65-F5344CB8AC3E}">
        <p14:creationId xmlns:p14="http://schemas.microsoft.com/office/powerpoint/2010/main" val="14698174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319A928F-C604-4F80-97BA-3DE4B9C0B351}"/>
              </a:ext>
            </a:extLst>
          </p:cNvPr>
          <p:cNvPicPr>
            <a:picLocks noChangeAspect="1"/>
          </p:cNvPicPr>
          <p:nvPr/>
        </p:nvPicPr>
        <p:blipFill>
          <a:blip r:embed="rId3"/>
          <a:stretch>
            <a:fillRect/>
          </a:stretch>
        </p:blipFill>
        <p:spPr>
          <a:xfrm>
            <a:off x="299356" y="659769"/>
            <a:ext cx="11593288" cy="5879144"/>
          </a:xfrm>
          <a:prstGeom prst="rect">
            <a:avLst/>
          </a:prstGeom>
        </p:spPr>
      </p:pic>
    </p:spTree>
    <p:custDataLst>
      <p:tags r:id="rId1"/>
    </p:custDataLst>
    <p:extLst>
      <p:ext uri="{BB962C8B-B14F-4D97-AF65-F5344CB8AC3E}">
        <p14:creationId xmlns:p14="http://schemas.microsoft.com/office/powerpoint/2010/main" val="1343701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9</a:t>
            </a:fld>
            <a:endParaRPr lang="en-US" altLang="zh-TW" sz="1200">
              <a:solidFill>
                <a:srgbClr val="0C3226"/>
              </a:solidFill>
            </a:endParaRPr>
          </a:p>
        </p:txBody>
      </p:sp>
      <p:pic>
        <p:nvPicPr>
          <p:cNvPr id="2" name="圖片 1">
            <a:extLst>
              <a:ext uri="{FF2B5EF4-FFF2-40B4-BE49-F238E27FC236}">
                <a16:creationId xmlns:a16="http://schemas.microsoft.com/office/drawing/2014/main" id="{934DFEF7-DF42-4E8C-B901-6E762F5CEE9C}"/>
              </a:ext>
            </a:extLst>
          </p:cNvPr>
          <p:cNvPicPr>
            <a:picLocks noChangeAspect="1"/>
          </p:cNvPicPr>
          <p:nvPr/>
        </p:nvPicPr>
        <p:blipFill>
          <a:blip r:embed="rId5"/>
          <a:stretch>
            <a:fillRect/>
          </a:stretch>
        </p:blipFill>
        <p:spPr>
          <a:xfrm>
            <a:off x="263352" y="1772816"/>
            <a:ext cx="9577064" cy="4320480"/>
          </a:xfrm>
          <a:prstGeom prst="rect">
            <a:avLst/>
          </a:prstGeom>
        </p:spPr>
      </p:pic>
      <p:pic>
        <p:nvPicPr>
          <p:cNvPr id="3" name="圖片 2">
            <a:extLst>
              <a:ext uri="{FF2B5EF4-FFF2-40B4-BE49-F238E27FC236}">
                <a16:creationId xmlns:a16="http://schemas.microsoft.com/office/drawing/2014/main" id="{3EC0D83A-0227-4322-8953-E5ED550DD79C}"/>
              </a:ext>
            </a:extLst>
          </p:cNvPr>
          <p:cNvPicPr>
            <a:picLocks noChangeAspect="1"/>
          </p:cNvPicPr>
          <p:nvPr/>
        </p:nvPicPr>
        <p:blipFill>
          <a:blip r:embed="rId6"/>
          <a:stretch>
            <a:fillRect/>
          </a:stretch>
        </p:blipFill>
        <p:spPr>
          <a:xfrm>
            <a:off x="9984432" y="1772816"/>
            <a:ext cx="2030754" cy="4320480"/>
          </a:xfrm>
          <a:prstGeom prst="rect">
            <a:avLst/>
          </a:prstGeom>
        </p:spPr>
      </p:pic>
    </p:spTree>
    <p:custDataLst>
      <p:tags r:id="rId1"/>
    </p:custDataLst>
    <p:extLst>
      <p:ext uri="{BB962C8B-B14F-4D97-AF65-F5344CB8AC3E}">
        <p14:creationId xmlns:p14="http://schemas.microsoft.com/office/powerpoint/2010/main" val="200002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2673158089"/>
              </p:ext>
            </p:extLst>
          </p:nvPr>
        </p:nvGraphicFramePr>
        <p:xfrm>
          <a:off x="1019434" y="1988841"/>
          <a:ext cx="9901101" cy="4536503"/>
        </p:xfrm>
        <a:graphic>
          <a:graphicData uri="http://schemas.openxmlformats.org/drawingml/2006/table">
            <a:tbl>
              <a:tblPr/>
              <a:tblGrid>
                <a:gridCol w="2398920">
                  <a:extLst>
                    <a:ext uri="{9D8B030D-6E8A-4147-A177-3AD203B41FA5}">
                      <a16:colId xmlns:a16="http://schemas.microsoft.com/office/drawing/2014/main" val="20002"/>
                    </a:ext>
                  </a:extLst>
                </a:gridCol>
                <a:gridCol w="2398918">
                  <a:extLst>
                    <a:ext uri="{9D8B030D-6E8A-4147-A177-3AD203B41FA5}">
                      <a16:colId xmlns:a16="http://schemas.microsoft.com/office/drawing/2014/main" val="20003"/>
                    </a:ext>
                  </a:extLst>
                </a:gridCol>
                <a:gridCol w="2550149">
                  <a:extLst>
                    <a:ext uri="{9D8B030D-6E8A-4147-A177-3AD203B41FA5}">
                      <a16:colId xmlns:a16="http://schemas.microsoft.com/office/drawing/2014/main" val="20004"/>
                    </a:ext>
                  </a:extLst>
                </a:gridCol>
                <a:gridCol w="2553114">
                  <a:extLst>
                    <a:ext uri="{9D8B030D-6E8A-4147-A177-3AD203B41FA5}">
                      <a16:colId xmlns:a16="http://schemas.microsoft.com/office/drawing/2014/main" val="20005"/>
                    </a:ext>
                  </a:extLst>
                </a:gridCol>
              </a:tblGrid>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高職</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每學期</a:t>
                      </a:r>
                      <a:r>
                        <a:rPr kumimoji="1" lang="en-US" altLang="zh-TW" sz="36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80691">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4000" b="1" i="0" u="none" strike="noStrike" cap="none" normalizeH="0" baseline="0" dirty="0">
                          <a:ln>
                            <a:noFill/>
                          </a:ln>
                          <a:solidFill>
                            <a:srgbClr val="FF0000"/>
                          </a:solidFill>
                          <a:effectLst/>
                          <a:latin typeface="標楷體" pitchFamily="65" charset="-120"/>
                          <a:ea typeface="標楷體" pitchFamily="65" charset="-120"/>
                        </a:rPr>
                        <a:t>免學費補助金額</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106241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dirty="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36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1270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6240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3600" b="1"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25400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ustDataLst>
      <p:tags r:id="rId1"/>
    </p:custDataLst>
    <p:extLst>
      <p:ext uri="{BB962C8B-B14F-4D97-AF65-F5344CB8AC3E}">
        <p14:creationId xmlns:p14="http://schemas.microsoft.com/office/powerpoint/2010/main" val="1890690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87488" y="2348881"/>
            <a:ext cx="8636496"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三、適性輔導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11</a:t>
            </a:fld>
            <a:endParaRPr kumimoji="0" lang="en-US" altLang="zh-TW" sz="1200">
              <a:solidFill>
                <a:srgbClr val="0C3226"/>
              </a:solidFill>
            </a:endParaRPr>
          </a:p>
        </p:txBody>
      </p:sp>
    </p:spTree>
    <p:custDataLst>
      <p:tags r:id="rId1"/>
    </p:custDataLst>
    <p:extLst>
      <p:ext uri="{BB962C8B-B14F-4D97-AF65-F5344CB8AC3E}">
        <p14:creationId xmlns:p14="http://schemas.microsoft.com/office/powerpoint/2010/main" val="1913267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0" y="1496429"/>
            <a:ext cx="12192000" cy="525401"/>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103</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學年度至</a:t>
            </a:r>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115</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學年度桃園市國中畢業生將由每年</a:t>
            </a:r>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萬</a:t>
            </a:r>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8,554</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人降至</a:t>
            </a:r>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萬</a:t>
            </a:r>
            <a:r>
              <a:rPr lang="en-US" altLang="zh-TW"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3,231</a:t>
            </a:r>
            <a:r>
              <a:rPr lang="zh-TW" altLang="en-US" sz="2800" dirty="0">
                <a:solidFill>
                  <a:srgbClr val="000099"/>
                </a:solidFill>
                <a:latin typeface="Times New Roman" panose="02020603050405020304" pitchFamily="18" charset="0"/>
                <a:ea typeface="標楷體" panose="03000509000000000000" pitchFamily="65" charset="-120"/>
                <a:cs typeface="Times New Roman" panose="02020603050405020304" pitchFamily="18" charset="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122324237"/>
              </p:ext>
            </p:extLst>
          </p:nvPr>
        </p:nvGraphicFramePr>
        <p:xfrm>
          <a:off x="407368" y="2229456"/>
          <a:ext cx="11521280" cy="4684049"/>
        </p:xfrm>
        <a:graphic>
          <a:graphicData uri="http://schemas.openxmlformats.org/drawingml/2006/chart">
            <c:chart xmlns:c="http://schemas.openxmlformats.org/drawingml/2006/chart" xmlns:r="http://schemas.openxmlformats.org/officeDocument/2006/relationships" r:id="rId3"/>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10344472" y="3429000"/>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14</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6702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15</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16</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4896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695400" y="764704"/>
            <a:ext cx="11017223" cy="602128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4118344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407368" y="836712"/>
            <a:ext cx="11449272" cy="6009506"/>
          </a:xfrm>
          <a:prstGeom prst="rect">
            <a:avLst/>
          </a:prstGeom>
        </p:spPr>
      </p:pic>
    </p:spTree>
    <p:custDataLst>
      <p:tags r:id="rId1"/>
    </p:custDataLst>
    <p:extLst>
      <p:ext uri="{BB962C8B-B14F-4D97-AF65-F5344CB8AC3E}">
        <p14:creationId xmlns:p14="http://schemas.microsoft.com/office/powerpoint/2010/main" val="1631780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19</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257068" y="541799"/>
            <a:ext cx="5804257" cy="61812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203739" y="643300"/>
            <a:ext cx="6003752" cy="6079764"/>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77851" y="1700808"/>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8390469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662608" y="775977"/>
            <a:ext cx="11298832" cy="5609741"/>
          </a:xfrm>
          <a:prstGeom prst="rect">
            <a:avLst/>
          </a:prstGeom>
          <a:noFill/>
          <a:ln w="9525">
            <a:noFill/>
            <a:miter lim="800000"/>
            <a:headEnd/>
            <a:tailEnd/>
          </a:ln>
        </p:spPr>
      </p:pic>
      <p:sp>
        <p:nvSpPr>
          <p:cNvPr id="25604" name="Rectangle 11"/>
          <p:cNvSpPr>
            <a:spLocks noChangeArrowheads="1"/>
          </p:cNvSpPr>
          <p:nvPr/>
        </p:nvSpPr>
        <p:spPr bwMode="auto">
          <a:xfrm>
            <a:off x="1055440" y="1916832"/>
            <a:ext cx="3528392"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63352" y="692696"/>
            <a:ext cx="11737304" cy="5688632"/>
          </a:xfrm>
          <a:prstGeom prst="rect">
            <a:avLst/>
          </a:prstGeom>
          <a:noFill/>
          <a:ln w="9525">
            <a:noFill/>
            <a:miter lim="800000"/>
            <a:headEnd/>
            <a:tailEnd/>
          </a:ln>
        </p:spPr>
      </p:pic>
      <p:sp>
        <p:nvSpPr>
          <p:cNvPr id="27652" name="Rectangle 5"/>
          <p:cNvSpPr>
            <a:spLocks noChangeArrowheads="1"/>
          </p:cNvSpPr>
          <p:nvPr/>
        </p:nvSpPr>
        <p:spPr bwMode="auto">
          <a:xfrm>
            <a:off x="623392" y="692696"/>
            <a:ext cx="3960440"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911424" y="4737299"/>
            <a:ext cx="432048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rotWithShape="1">
          <a:blip r:embed="rId3"/>
          <a:srcRect t="5010" b="3915"/>
          <a:stretch/>
        </p:blipFill>
        <p:spPr bwMode="auto">
          <a:xfrm>
            <a:off x="335360" y="692696"/>
            <a:ext cx="11737304" cy="5832648"/>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263352" y="669330"/>
            <a:ext cx="11737304" cy="5832648"/>
          </a:xfrm>
          <a:prstGeom prst="rect">
            <a:avLst/>
          </a:prstGeom>
        </p:spPr>
      </p:pic>
    </p:spTree>
    <p:custDataLst>
      <p:tags r:id="rId1"/>
    </p:custDataLst>
    <p:extLst>
      <p:ext uri="{BB962C8B-B14F-4D97-AF65-F5344CB8AC3E}">
        <p14:creationId xmlns:p14="http://schemas.microsoft.com/office/powerpoint/2010/main" val="1922997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1078" y="504706"/>
            <a:ext cx="8280920" cy="613662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256240" y="1772816"/>
            <a:ext cx="3600400"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extLst>
              <p:ext uri="{D42A27DB-BD31-4B8C-83A1-F6EECF244321}">
                <p14:modId xmlns:p14="http://schemas.microsoft.com/office/powerpoint/2010/main" val="153771949"/>
              </p:ext>
            </p:extLst>
          </p:nvPr>
        </p:nvGraphicFramePr>
        <p:xfrm>
          <a:off x="479376" y="1600196"/>
          <a:ext cx="11449272" cy="5069160"/>
        </p:xfrm>
        <a:graphic>
          <a:graphicData uri="http://schemas.openxmlformats.org/drawingml/2006/table">
            <a:tbl>
              <a:tblPr firstRow="1" bandRow="1">
                <a:tableStyleId>{5C22544A-7EE6-4342-B048-85BDC9FD1C3A}</a:tableStyleId>
              </a:tblPr>
              <a:tblGrid>
                <a:gridCol w="1737836">
                  <a:extLst>
                    <a:ext uri="{9D8B030D-6E8A-4147-A177-3AD203B41FA5}">
                      <a16:colId xmlns:a16="http://schemas.microsoft.com/office/drawing/2014/main" val="20000"/>
                    </a:ext>
                  </a:extLst>
                </a:gridCol>
                <a:gridCol w="1840062">
                  <a:extLst>
                    <a:ext uri="{9D8B030D-6E8A-4147-A177-3AD203B41FA5}">
                      <a16:colId xmlns:a16="http://schemas.microsoft.com/office/drawing/2014/main" val="20001"/>
                    </a:ext>
                  </a:extLst>
                </a:gridCol>
                <a:gridCol w="3986800">
                  <a:extLst>
                    <a:ext uri="{9D8B030D-6E8A-4147-A177-3AD203B41FA5}">
                      <a16:colId xmlns:a16="http://schemas.microsoft.com/office/drawing/2014/main" val="20002"/>
                    </a:ext>
                  </a:extLst>
                </a:gridCol>
                <a:gridCol w="2176754">
                  <a:extLst>
                    <a:ext uri="{9D8B030D-6E8A-4147-A177-3AD203B41FA5}">
                      <a16:colId xmlns:a16="http://schemas.microsoft.com/office/drawing/2014/main" val="20003"/>
                    </a:ext>
                  </a:extLst>
                </a:gridCol>
                <a:gridCol w="1707820">
                  <a:extLst>
                    <a:ext uri="{9D8B030D-6E8A-4147-A177-3AD203B41FA5}">
                      <a16:colId xmlns:a16="http://schemas.microsoft.com/office/drawing/2014/main" val="20004"/>
                    </a:ext>
                  </a:extLst>
                </a:gridCol>
              </a:tblGrid>
              <a:tr h="847067">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89129">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8912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8912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8912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8731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8912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89129">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2279576" y="2996952"/>
            <a:ext cx="9649072"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3808297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圖片 2"/>
          <p:cNvPicPr>
            <a:picLocks noChangeAspect="1"/>
          </p:cNvPicPr>
          <p:nvPr/>
        </p:nvPicPr>
        <p:blipFill rotWithShape="1">
          <a:blip r:embed="rId2"/>
          <a:srcRect b="2627"/>
          <a:stretch/>
        </p:blipFill>
        <p:spPr bwMode="auto">
          <a:xfrm rot="-60000">
            <a:off x="174021" y="946535"/>
            <a:ext cx="11849290" cy="5795601"/>
          </a:xfrm>
          <a:prstGeom prst="rect">
            <a:avLst/>
          </a:prstGeom>
          <a:noFill/>
          <a:ln w="9525">
            <a:noFill/>
            <a:miter lim="800000"/>
            <a:headEnd/>
            <a:tailEnd/>
          </a:ln>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6300786" cy="5759871"/>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2" name="圖片 1">
            <a:extLst>
              <a:ext uri="{FF2B5EF4-FFF2-40B4-BE49-F238E27FC236}">
                <a16:creationId xmlns:a16="http://schemas.microsoft.com/office/drawing/2014/main" id="{27591CF1-B9FB-4463-AA74-3CD1C2DC91ED}"/>
              </a:ext>
            </a:extLst>
          </p:cNvPr>
          <p:cNvPicPr>
            <a:picLocks noChangeAspect="1"/>
          </p:cNvPicPr>
          <p:nvPr/>
        </p:nvPicPr>
        <p:blipFill>
          <a:blip r:embed="rId3"/>
          <a:stretch>
            <a:fillRect/>
          </a:stretch>
        </p:blipFill>
        <p:spPr>
          <a:xfrm>
            <a:off x="371476" y="1086985"/>
            <a:ext cx="5148262" cy="558237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692696"/>
            <a:ext cx="5809254" cy="599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336" y="692696"/>
            <a:ext cx="5724526" cy="620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432629" cy="584775"/>
          </a:xfrm>
          <a:prstGeom prst="rect">
            <a:avLst/>
          </a:prstGeom>
          <a:noFill/>
        </p:spPr>
        <p:txBody>
          <a:bodyPr wrap="square" rtlCol="0">
            <a:spAutoFit/>
          </a:bodyPr>
          <a:lstStyle/>
          <a:p>
            <a:r>
              <a:rPr lang="en-US" altLang="zh-TW" dirty="0">
                <a:solidFill>
                  <a:srgbClr val="FF0000"/>
                </a:solidFill>
              </a:rPr>
              <a:t>R</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432629" cy="584775"/>
          </a:xfrm>
          <a:prstGeom prst="rect">
            <a:avLst/>
          </a:prstGeom>
          <a:noFill/>
        </p:spPr>
        <p:txBody>
          <a:bodyPr wrap="square" rtlCol="0">
            <a:spAutoFit/>
          </a:bodyPr>
          <a:lstStyle/>
          <a:p>
            <a:r>
              <a:rPr lang="en-US" altLang="zh-TW" dirty="0">
                <a:solidFill>
                  <a:srgbClr val="FF0000"/>
                </a:solidFill>
              </a:rPr>
              <a:t>I</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432629" cy="584775"/>
          </a:xfrm>
          <a:prstGeom prst="rect">
            <a:avLst/>
          </a:prstGeom>
          <a:noFill/>
        </p:spPr>
        <p:txBody>
          <a:bodyPr wrap="square" rtlCol="0">
            <a:spAutoFit/>
          </a:bodyPr>
          <a:lstStyle/>
          <a:p>
            <a:r>
              <a:rPr lang="en-US" altLang="zh-TW" dirty="0">
                <a:solidFill>
                  <a:srgbClr val="FF0000"/>
                </a:solidFill>
              </a:rPr>
              <a:t>A</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432629" cy="584775"/>
          </a:xfrm>
          <a:prstGeom prst="rect">
            <a:avLst/>
          </a:prstGeom>
          <a:noFill/>
        </p:spPr>
        <p:txBody>
          <a:bodyPr wrap="square" rtlCol="0">
            <a:spAutoFit/>
          </a:bodyPr>
          <a:lstStyle/>
          <a:p>
            <a:r>
              <a:rPr lang="en-US" altLang="zh-TW" dirty="0">
                <a:solidFill>
                  <a:srgbClr val="FF0000"/>
                </a:solidFill>
              </a:rPr>
              <a:t>S</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432629" cy="584775"/>
          </a:xfrm>
          <a:prstGeom prst="rect">
            <a:avLst/>
          </a:prstGeom>
          <a:noFill/>
        </p:spPr>
        <p:txBody>
          <a:bodyPr wrap="square" rtlCol="0">
            <a:spAutoFit/>
          </a:bodyPr>
          <a:lstStyle/>
          <a:p>
            <a:r>
              <a:rPr lang="en-US" altLang="zh-TW" dirty="0">
                <a:solidFill>
                  <a:srgbClr val="FF0000"/>
                </a:solidFill>
              </a:rPr>
              <a:t>E</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432629" cy="584775"/>
          </a:xfrm>
          <a:prstGeom prst="rect">
            <a:avLst/>
          </a:prstGeom>
          <a:noFill/>
        </p:spPr>
        <p:txBody>
          <a:bodyPr wrap="square" rtlCol="0">
            <a:spAutoFit/>
          </a:bodyPr>
          <a:lstStyle/>
          <a:p>
            <a:r>
              <a:rPr lang="en-US" altLang="zh-TW" dirty="0">
                <a:solidFill>
                  <a:srgbClr val="FF0000"/>
                </a:solidFill>
              </a:rPr>
              <a:t>C</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2033343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8400256" y="54868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dirty="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623392" y="1190030"/>
            <a:ext cx="11305256" cy="544195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dirty="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551384" y="1268413"/>
            <a:ext cx="11305256" cy="525693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91344" y="1125538"/>
            <a:ext cx="11881320" cy="5573712"/>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335360" y="1557339"/>
            <a:ext cx="11665296" cy="5112021"/>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4"/>
          <a:srcRect/>
          <a:stretch>
            <a:fillRect/>
          </a:stretch>
        </p:blipFill>
        <p:spPr bwMode="auto">
          <a:xfrm>
            <a:off x="407368" y="977902"/>
            <a:ext cx="5229051" cy="5619750"/>
          </a:xfrm>
          <a:prstGeom prst="rect">
            <a:avLst/>
          </a:prstGeom>
          <a:noFill/>
          <a:ln w="9525">
            <a:noFill/>
            <a:miter lim="800000"/>
            <a:headEnd/>
            <a:tailEnd/>
          </a:ln>
        </p:spPr>
      </p:pic>
      <p:pic>
        <p:nvPicPr>
          <p:cNvPr id="71684" name="Picture 3"/>
          <p:cNvPicPr>
            <a:picLocks noChangeAspect="1" noChangeArrowheads="1"/>
          </p:cNvPicPr>
          <p:nvPr/>
        </p:nvPicPr>
        <p:blipFill>
          <a:blip r:embed="rId5"/>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6"/>
          <a:srcRect/>
          <a:stretch>
            <a:fillRect/>
          </a:stretch>
        </p:blipFill>
        <p:spPr bwMode="auto">
          <a:xfrm>
            <a:off x="7542212" y="937604"/>
            <a:ext cx="4497720"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7"/>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8"/>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ustDataLst>
      <p:tags r:id="rId1"/>
    </p:custDataLst>
    <p:extLst>
      <p:ext uri="{BB962C8B-B14F-4D97-AF65-F5344CB8AC3E}">
        <p14:creationId xmlns:p14="http://schemas.microsoft.com/office/powerpoint/2010/main" val="24767449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rotWithShape="1">
          <a:blip r:embed="rId4"/>
          <a:srcRect l="5000" r="8333"/>
          <a:stretch/>
        </p:blipFill>
        <p:spPr bwMode="auto">
          <a:xfrm>
            <a:off x="623392" y="692696"/>
            <a:ext cx="11017223" cy="5976664"/>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330354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zh-TW" altLang="en-US"/>
          </a:p>
        </p:txBody>
      </p:sp>
      <p:pic>
        <p:nvPicPr>
          <p:cNvPr id="3" name="圖片 2"/>
          <p:cNvPicPr>
            <a:picLocks noChangeAspect="1"/>
          </p:cNvPicPr>
          <p:nvPr/>
        </p:nvPicPr>
        <p:blipFill>
          <a:blip r:embed="rId3"/>
          <a:stretch>
            <a:fillRect/>
          </a:stretch>
        </p:blipFill>
        <p:spPr>
          <a:xfrm>
            <a:off x="-986826" y="-5242"/>
            <a:ext cx="14165652" cy="6868484"/>
          </a:xfrm>
          <a:prstGeom prst="rect">
            <a:avLst/>
          </a:prstGeom>
        </p:spPr>
      </p:pic>
      <p:pic>
        <p:nvPicPr>
          <p:cNvPr id="4" name="圖片 20"/>
          <p:cNvPicPr>
            <a:picLocks noChangeAspect="1"/>
          </p:cNvPicPr>
          <p:nvPr/>
        </p:nvPicPr>
        <p:blipFill>
          <a:blip r:embed="rId4"/>
          <a:srcRect/>
          <a:stretch>
            <a:fillRect/>
          </a:stretch>
        </p:blipFill>
        <p:spPr bwMode="auto">
          <a:xfrm>
            <a:off x="10614025" y="1447330"/>
            <a:ext cx="968375" cy="1114425"/>
          </a:xfrm>
          <a:prstGeom prst="rect">
            <a:avLst/>
          </a:prstGeom>
          <a:noFill/>
          <a:ln w="9525">
            <a:noFill/>
            <a:miter lim="800000"/>
            <a:headEnd/>
            <a:tailEnd/>
          </a:ln>
        </p:spPr>
      </p:pic>
      <p:sp>
        <p:nvSpPr>
          <p:cNvPr id="5" name="矩形 11"/>
          <p:cNvSpPr>
            <a:spLocks noChangeArrowheads="1"/>
          </p:cNvSpPr>
          <p:nvPr/>
        </p:nvSpPr>
        <p:spPr bwMode="auto">
          <a:xfrm>
            <a:off x="1524000" y="50900"/>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6" name="矩形 40"/>
          <p:cNvSpPr>
            <a:spLocks noChangeArrowheads="1"/>
          </p:cNvSpPr>
          <p:nvPr/>
        </p:nvSpPr>
        <p:spPr bwMode="auto">
          <a:xfrm>
            <a:off x="5678583" y="787726"/>
            <a:ext cx="1161407" cy="445644"/>
          </a:xfrm>
          <a:prstGeom prst="rect">
            <a:avLst/>
          </a:prstGeom>
          <a:solidFill>
            <a:srgbClr val="CCFFFF"/>
          </a:solidFill>
          <a:ln w="9525">
            <a:noFill/>
            <a:miter lim="800000"/>
            <a:headEnd/>
            <a:tailEnd/>
          </a:ln>
        </p:spPr>
        <p:txBody>
          <a:bodyPr/>
          <a:lstStyle/>
          <a:p>
            <a:pPr algn="ctr" eaLnBrk="1" hangingPunct="1"/>
            <a:r>
              <a:rPr lang="zh-TW" altLang="en-US" sz="2000" dirty="0">
                <a:latin typeface="微軟正黑體" pitchFamily="34" charset="-120"/>
                <a:ea typeface="微軟正黑體" pitchFamily="34" charset="-120"/>
              </a:rPr>
              <a:t>研究所</a:t>
            </a:r>
          </a:p>
        </p:txBody>
      </p:sp>
    </p:spTree>
    <p:custDataLst>
      <p:tags r:id="rId1"/>
    </p:custDataLst>
    <p:extLst>
      <p:ext uri="{BB962C8B-B14F-4D97-AF65-F5344CB8AC3E}">
        <p14:creationId xmlns:p14="http://schemas.microsoft.com/office/powerpoint/2010/main" val="364678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機械群</a:t>
            </a:r>
            <a:endParaRPr kumimoji="0" lang="zh-TW" altLang="en-US" sz="2000" b="1" dirty="0">
              <a:solidFill>
                <a:srgbClr val="000000"/>
              </a:solidFill>
            </a:endParaRP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4" action="ppaction://hlinkfile"/>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a:solidFill>
            <a:srgbClr val="0070C0"/>
          </a:solidFill>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a:solidFill>
            <a:srgbClr val="FFC000"/>
          </a:solidFill>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rgbClr val="92D050"/>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dirty="0"/>
                <a:t>普通大學 </a:t>
              </a:r>
              <a:r>
                <a:rPr kumimoji="0" lang="en-US" altLang="zh-TW" sz="1400" dirty="0"/>
                <a:t>/</a:t>
              </a:r>
              <a:r>
                <a:rPr kumimoji="0" lang="zh-TW" altLang="en-US" sz="1400" dirty="0"/>
                <a:t> 四技二專</a:t>
              </a:r>
              <a:endParaRPr kumimoji="0" lang="en-US" altLang="zh-TW" sz="1400" dirty="0"/>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a:latin typeface="Candara" pitchFamily="34" charset="0"/>
                    <a:ea typeface="標楷體" pitchFamily="65" charset="-120"/>
                  </a:rPr>
                  <a:t>就業</a:t>
                </a:r>
                <a:endParaRPr kumimoji="0" lang="en-US" altLang="zh-TW" sz="1600">
                  <a:latin typeface="Candara" pitchFamily="34" charset="0"/>
                  <a:ea typeface="標楷體" pitchFamily="65" charset="-120"/>
                </a:endParaRPr>
              </a:p>
              <a:p>
                <a:pPr algn="ctr" eaLnBrk="1" hangingPunct="1"/>
                <a:r>
                  <a:rPr kumimoji="0" lang="zh-TW" altLang="en-US" sz="1600">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繼續攻讀研究所：以進入</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科技校院研究所</a:t>
                      </a:r>
                      <a:r>
                        <a:rPr kumimoji="0" lang="zh-TW" altLang="en-US" sz="2400" b="0" i="0" u="none" strike="noStrike" cap="none" normalizeH="0" baseline="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較強的</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所學和</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3"/>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ustDataLst>
      <p:tags r:id="rId1"/>
    </p:custDataLst>
    <p:extLst>
      <p:ext uri="{BB962C8B-B14F-4D97-AF65-F5344CB8AC3E}">
        <p14:creationId xmlns:p14="http://schemas.microsoft.com/office/powerpoint/2010/main" val="2134380816"/>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3"/>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4"/>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ustDataLst>
      <p:tags r:id="rId1"/>
    </p:custDataLst>
    <p:extLst>
      <p:ext uri="{BB962C8B-B14F-4D97-AF65-F5344CB8AC3E}">
        <p14:creationId xmlns:p14="http://schemas.microsoft.com/office/powerpoint/2010/main" val="727445668"/>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2025/11/21</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51</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3"/>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4"/>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5"/>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ustDataLst>
      <p:tags r:id="rId1"/>
    </p:custDataLst>
    <p:extLst>
      <p:ext uri="{BB962C8B-B14F-4D97-AF65-F5344CB8AC3E}">
        <p14:creationId xmlns:p14="http://schemas.microsoft.com/office/powerpoint/2010/main" val="2081162516"/>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2025/11/21</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52</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3"/>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4"/>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ustDataLst>
      <p:tags r:id="rId1"/>
    </p:custDataLst>
    <p:extLst>
      <p:ext uri="{BB962C8B-B14F-4D97-AF65-F5344CB8AC3E}">
        <p14:creationId xmlns:p14="http://schemas.microsoft.com/office/powerpoint/2010/main" val="2264151575"/>
      </p:ext>
    </p:extLst>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3" name="圖片 2">
            <a:extLst>
              <a:ext uri="{FF2B5EF4-FFF2-40B4-BE49-F238E27FC236}">
                <a16:creationId xmlns:a16="http://schemas.microsoft.com/office/drawing/2014/main" id="{F6443F09-B499-4693-A1FB-CA2A568FC6BB}"/>
              </a:ext>
            </a:extLst>
          </p:cNvPr>
          <p:cNvPicPr>
            <a:picLocks noChangeAspect="1"/>
          </p:cNvPicPr>
          <p:nvPr/>
        </p:nvPicPr>
        <p:blipFill>
          <a:blip r:embed="rId5"/>
          <a:stretch>
            <a:fillRect/>
          </a:stretch>
        </p:blipFill>
        <p:spPr>
          <a:xfrm>
            <a:off x="2876110" y="1127330"/>
            <a:ext cx="3991673" cy="57213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rotWithShape="1">
          <a:blip r:embed="rId3"/>
          <a:srcRect l="7627" r="4238"/>
          <a:stretch/>
        </p:blipFill>
        <p:spPr bwMode="auto">
          <a:xfrm>
            <a:off x="551384" y="620688"/>
            <a:ext cx="11233248" cy="5976664"/>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595500" y="2420888"/>
            <a:ext cx="90010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四、國中教育會考說明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56</a:t>
            </a:fld>
            <a:endParaRPr kumimoji="0" lang="en-US" altLang="zh-TW" sz="1200">
              <a:solidFill>
                <a:srgbClr val="0C3226"/>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854373148"/>
              </p:ext>
            </p:extLst>
          </p:nvPr>
        </p:nvGraphicFramePr>
        <p:xfrm>
          <a:off x="551384" y="1268414"/>
          <a:ext cx="11233248" cy="5195891"/>
        </p:xfrm>
        <a:graphic>
          <a:graphicData uri="http://schemas.openxmlformats.org/drawingml/2006/table">
            <a:tbl>
              <a:tblPr/>
              <a:tblGrid>
                <a:gridCol w="2808312">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2808312">
                  <a:extLst>
                    <a:ext uri="{9D8B030D-6E8A-4147-A177-3AD203B41FA5}">
                      <a16:colId xmlns:a16="http://schemas.microsoft.com/office/drawing/2014/main" val="20002"/>
                    </a:ext>
                  </a:extLst>
                </a:gridCol>
                <a:gridCol w="2808312">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16</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17</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1981200" y="229786"/>
            <a:ext cx="8229600" cy="1143000"/>
          </a:xfrm>
        </p:spPr>
        <p:txBody>
          <a:bodyPr/>
          <a:lstStyle/>
          <a:p>
            <a:pPr eaLnBrk="1" hangingPunct="1"/>
            <a:r>
              <a:rPr lang="zh-TW" altLang="en-US" dirty="0">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29190702"/>
              </p:ext>
            </p:extLst>
          </p:nvPr>
        </p:nvGraphicFramePr>
        <p:xfrm>
          <a:off x="335360" y="1268760"/>
          <a:ext cx="11593288" cy="5328941"/>
        </p:xfrm>
        <a:graphic>
          <a:graphicData uri="http://schemas.openxmlformats.org/drawingml/2006/table">
            <a:tbl>
              <a:tblPr/>
              <a:tblGrid>
                <a:gridCol w="2563280">
                  <a:extLst>
                    <a:ext uri="{9D8B030D-6E8A-4147-A177-3AD203B41FA5}">
                      <a16:colId xmlns:a16="http://schemas.microsoft.com/office/drawing/2014/main" val="20000"/>
                    </a:ext>
                  </a:extLst>
                </a:gridCol>
                <a:gridCol w="3294280">
                  <a:extLst>
                    <a:ext uri="{9D8B030D-6E8A-4147-A177-3AD203B41FA5}">
                      <a16:colId xmlns:a16="http://schemas.microsoft.com/office/drawing/2014/main" val="20001"/>
                    </a:ext>
                  </a:extLst>
                </a:gridCol>
                <a:gridCol w="3050615">
                  <a:extLst>
                    <a:ext uri="{9D8B030D-6E8A-4147-A177-3AD203B41FA5}">
                      <a16:colId xmlns:a16="http://schemas.microsoft.com/office/drawing/2014/main" val="20002"/>
                    </a:ext>
                  </a:extLst>
                </a:gridCol>
                <a:gridCol w="2685113">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1617491930"/>
              </p:ext>
            </p:extLst>
          </p:nvPr>
        </p:nvGraphicFramePr>
        <p:xfrm>
          <a:off x="623392" y="1255713"/>
          <a:ext cx="11233248" cy="5256584"/>
        </p:xfrm>
        <a:graphic>
          <a:graphicData uri="http://schemas.openxmlformats.org/drawingml/2006/table">
            <a:tbl>
              <a:tblPr firstRow="1" bandRow="1">
                <a:tableStyleId>{3C2FFA5D-87B4-456A-9821-1D502468CF0F}</a:tableStyleId>
              </a:tblPr>
              <a:tblGrid>
                <a:gridCol w="3236998">
                  <a:extLst>
                    <a:ext uri="{9D8B030D-6E8A-4147-A177-3AD203B41FA5}">
                      <a16:colId xmlns:a16="http://schemas.microsoft.com/office/drawing/2014/main" val="20000"/>
                    </a:ext>
                  </a:extLst>
                </a:gridCol>
                <a:gridCol w="2793871">
                  <a:extLst>
                    <a:ext uri="{9D8B030D-6E8A-4147-A177-3AD203B41FA5}">
                      <a16:colId xmlns:a16="http://schemas.microsoft.com/office/drawing/2014/main" val="20001"/>
                    </a:ext>
                  </a:extLst>
                </a:gridCol>
                <a:gridCol w="5202379">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r>
              <a:rPr lang="zh-TW" altLang="en-US" dirty="0">
                <a:solidFill>
                  <a:srgbClr val="003366"/>
                </a:solidFill>
              </a:rPr>
              <a:t/>
            </a: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125216" y="692696"/>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43372" y="1925713"/>
            <a:ext cx="11593288"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43372" y="4437112"/>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672752" y="362869"/>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053869" y="548680"/>
            <a:ext cx="6045654" cy="1158875"/>
          </a:xfrm>
        </p:spPr>
        <p:txBody>
          <a:bodyPr/>
          <a:lstStyle/>
          <a:p>
            <a:r>
              <a:rPr lang="zh-TW" altLang="en-US" sz="3600"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3"/>
          <a:srcRect/>
          <a:stretch>
            <a:fillRect/>
          </a:stretch>
        </p:blipFill>
        <p:spPr bwMode="auto">
          <a:xfrm>
            <a:off x="191344" y="1331913"/>
            <a:ext cx="5710361"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4"/>
          <a:srcRect/>
          <a:stretch>
            <a:fillRect/>
          </a:stretch>
        </p:blipFill>
        <p:spPr bwMode="auto">
          <a:xfrm>
            <a:off x="6482899" y="1338551"/>
            <a:ext cx="5616624" cy="5156580"/>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32237315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767408" y="474188"/>
            <a:ext cx="3419872"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5519936" y="528248"/>
            <a:ext cx="667206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3"/>
          <a:srcRect/>
          <a:stretch>
            <a:fillRect/>
          </a:stretch>
        </p:blipFill>
        <p:spPr bwMode="auto">
          <a:xfrm>
            <a:off x="407368" y="1628800"/>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4"/>
          <a:srcRect/>
          <a:stretch>
            <a:fillRect/>
          </a:stretch>
        </p:blipFill>
        <p:spPr bwMode="auto">
          <a:xfrm>
            <a:off x="6096000" y="1628800"/>
            <a:ext cx="5904656" cy="4968552"/>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30923986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601512" y="1330669"/>
            <a:ext cx="4212008" cy="3106444"/>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3"/>
          <a:srcRect/>
          <a:stretch>
            <a:fillRect/>
          </a:stretch>
        </p:blipFill>
        <p:spPr bwMode="auto">
          <a:xfrm>
            <a:off x="378480" y="1412875"/>
            <a:ext cx="6733208" cy="5293477"/>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34183292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1981200" y="188640"/>
            <a:ext cx="8229600" cy="1143000"/>
          </a:xfrm>
        </p:spPr>
        <p:txBody>
          <a:bodyPr/>
          <a:lstStyle/>
          <a:p>
            <a:r>
              <a:rPr lang="zh-TW" altLang="en-US" dirty="0">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1343472" y="1143001"/>
            <a:ext cx="9324528" cy="845839"/>
          </a:xfrm>
        </p:spPr>
        <p:txBody>
          <a:bodyPr/>
          <a:lstStyle/>
          <a:p>
            <a:r>
              <a:rPr lang="zh-TW" altLang="en-US" dirty="0">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3"/>
          <a:srcRect/>
          <a:stretch>
            <a:fillRect/>
          </a:stretch>
        </p:blipFill>
        <p:spPr bwMode="auto">
          <a:xfrm>
            <a:off x="623392" y="2276872"/>
            <a:ext cx="5273600"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4"/>
          <a:srcRect/>
          <a:stretch>
            <a:fillRect/>
          </a:stretch>
        </p:blipFill>
        <p:spPr bwMode="auto">
          <a:xfrm>
            <a:off x="6457996" y="2276872"/>
            <a:ext cx="5077319" cy="3864371"/>
          </a:xfrm>
          <a:prstGeom prst="rect">
            <a:avLst/>
          </a:prstGeom>
          <a:noFill/>
          <a:ln w="9525">
            <a:solidFill>
              <a:schemeClr val="tx1"/>
            </a:solidFill>
            <a:miter lim="800000"/>
            <a:headEnd/>
            <a:tailEnd/>
          </a:ln>
        </p:spPr>
      </p:pic>
    </p:spTree>
    <p:custDataLst>
      <p:tags r:id="rId1"/>
    </p:custDataLst>
    <p:extLst>
      <p:ext uri="{BB962C8B-B14F-4D97-AF65-F5344CB8AC3E}">
        <p14:creationId xmlns:p14="http://schemas.microsoft.com/office/powerpoint/2010/main" val="349148579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r>
              <a:rPr lang="en-US" altLang="zh-TW" sz="6000" dirty="0">
                <a:latin typeface="微軟正黑體" pitchFamily="34" charset="-120"/>
                <a:ea typeface="標楷體" pitchFamily="65" charset="-120"/>
              </a:rPr>
              <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11410190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5F8635E-D4AB-4B7C-9BB1-4C32B2B31EB6}"/>
              </a:ext>
            </a:extLst>
          </p:cNvPr>
          <p:cNvPicPr>
            <a:picLocks noChangeAspect="1"/>
          </p:cNvPicPr>
          <p:nvPr/>
        </p:nvPicPr>
        <p:blipFill>
          <a:blip r:embed="rId3"/>
          <a:stretch>
            <a:fillRect/>
          </a:stretch>
        </p:blipFill>
        <p:spPr>
          <a:xfrm>
            <a:off x="1127448" y="764705"/>
            <a:ext cx="10441160" cy="5832648"/>
          </a:xfrm>
          <a:prstGeom prst="rect">
            <a:avLst/>
          </a:prstGeom>
        </p:spPr>
      </p:pic>
    </p:spTree>
    <p:custDataLst>
      <p:tags r:id="rId1"/>
    </p:custDataLst>
    <p:extLst>
      <p:ext uri="{BB962C8B-B14F-4D97-AF65-F5344CB8AC3E}">
        <p14:creationId xmlns:p14="http://schemas.microsoft.com/office/powerpoint/2010/main" val="30194186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C50E04CD-E59D-471D-852A-31FF04D5FDC3}"/>
              </a:ext>
            </a:extLst>
          </p:cNvPr>
          <p:cNvPicPr>
            <a:picLocks noChangeAspect="1"/>
          </p:cNvPicPr>
          <p:nvPr/>
        </p:nvPicPr>
        <p:blipFill>
          <a:blip r:embed="rId3"/>
          <a:stretch>
            <a:fillRect/>
          </a:stretch>
        </p:blipFill>
        <p:spPr>
          <a:xfrm>
            <a:off x="335360" y="764704"/>
            <a:ext cx="11665296" cy="5976664"/>
          </a:xfrm>
          <a:prstGeom prst="rect">
            <a:avLst/>
          </a:prstGeom>
        </p:spPr>
      </p:pic>
    </p:spTree>
    <p:custDataLst>
      <p:tags r:id="rId1"/>
    </p:custDataLst>
    <p:extLst>
      <p:ext uri="{BB962C8B-B14F-4D97-AF65-F5344CB8AC3E}">
        <p14:creationId xmlns:p14="http://schemas.microsoft.com/office/powerpoint/2010/main" val="6707811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351584" y="260648"/>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9668" y="1267333"/>
            <a:ext cx="12072664" cy="5328592"/>
          </a:xfrm>
        </p:spPr>
        <p:txBody>
          <a:bodyPr/>
          <a:lstStyle/>
          <a:p>
            <a:pPr marL="0" indent="0" algn="just" eaLnBrk="1">
              <a:lnSpc>
                <a:spcPct val="90000"/>
              </a:lnSpc>
              <a:spcAft>
                <a:spcPts val="600"/>
              </a:spcAft>
              <a:buNone/>
            </a:pPr>
            <a:r>
              <a:rPr lang="zh-TW" altLang="en-US" sz="3600" dirty="0">
                <a:latin typeface="標楷體" pitchFamily="65" charset="-120"/>
                <a:ea typeface="標楷體" pitchFamily="65" charset="-120"/>
              </a:rPr>
              <a:t>檢測國中畢業生</a:t>
            </a:r>
            <a:r>
              <a:rPr lang="zh-TW" altLang="en-US" sz="3600" dirty="0">
                <a:solidFill>
                  <a:srgbClr val="0000FF"/>
                </a:solidFill>
                <a:latin typeface="標楷體" pitchFamily="65" charset="-120"/>
                <a:ea typeface="標楷體" pitchFamily="65" charset="-120"/>
              </a:rPr>
              <a:t>表達經驗見聞</a:t>
            </a:r>
            <a:r>
              <a:rPr lang="zh-TW" altLang="en-US" sz="3600" dirty="0">
                <a:latin typeface="標楷體" pitchFamily="65" charset="-120"/>
                <a:ea typeface="標楷體" pitchFamily="65" charset="-120"/>
              </a:rPr>
              <a:t>和</a:t>
            </a:r>
            <a:r>
              <a:rPr lang="zh-TW" altLang="en-US" sz="3600" dirty="0">
                <a:solidFill>
                  <a:srgbClr val="0000FF"/>
                </a:solidFill>
                <a:latin typeface="標楷體" pitchFamily="65" charset="-120"/>
                <a:ea typeface="標楷體" pitchFamily="65" charset="-120"/>
              </a:rPr>
              <a:t>情感思想的綜合語文能力。</a:t>
            </a:r>
            <a:endParaRPr lang="zh-TW" altLang="en-US" sz="36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3600" b="1" dirty="0">
                <a:latin typeface="標楷體" pitchFamily="65" charset="-120"/>
                <a:ea typeface="標楷體" pitchFamily="65" charset="-120"/>
              </a:rPr>
              <a:t>立意與取材</a:t>
            </a:r>
            <a:r>
              <a:rPr lang="zh-TW" altLang="en-US" sz="36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3600" b="1" dirty="0">
                <a:latin typeface="標楷體" pitchFamily="65" charset="-120"/>
                <a:ea typeface="標楷體" pitchFamily="65" charset="-120"/>
              </a:rPr>
              <a:t>結構組織</a:t>
            </a:r>
            <a:r>
              <a:rPr lang="zh-TW" altLang="en-US" sz="36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3600" b="1" dirty="0">
                <a:latin typeface="標楷體" pitchFamily="65" charset="-120"/>
                <a:ea typeface="標楷體" pitchFamily="65" charset="-120"/>
              </a:rPr>
              <a:t>遣詞造句</a:t>
            </a:r>
            <a:r>
              <a:rPr lang="zh-TW" altLang="en-US" sz="3600" dirty="0">
                <a:latin typeface="標楷體" pitchFamily="65" charset="-120"/>
                <a:ea typeface="標楷體" pitchFamily="65" charset="-120"/>
              </a:rPr>
              <a:t>：能正確使用本國語文，適當的遣詞用字、運用各種句型及修辭寫作。</a:t>
            </a:r>
          </a:p>
          <a:p>
            <a:pPr marL="0" indent="0" algn="just" eaLnBrk="1">
              <a:lnSpc>
                <a:spcPct val="90000"/>
              </a:lnSpc>
              <a:buFont typeface="Wingdings" pitchFamily="2" charset="2"/>
              <a:buChar char="u"/>
            </a:pPr>
            <a:r>
              <a:rPr lang="zh-TW" altLang="en-US" sz="3600" b="1" dirty="0">
                <a:latin typeface="標楷體" pitchFamily="65" charset="-120"/>
                <a:ea typeface="標楷體" pitchFamily="65" charset="-120"/>
              </a:rPr>
              <a:t>錯別字、格式及標點符號</a:t>
            </a:r>
            <a:r>
              <a:rPr lang="zh-TW" altLang="en-US" sz="3600" dirty="0">
                <a:latin typeface="標楷體" pitchFamily="65" charset="-120"/>
                <a:ea typeface="標楷體" pitchFamily="65" charset="-120"/>
              </a:rPr>
              <a:t>：能正確運用文字、格式及標點符號</a:t>
            </a:r>
            <a:r>
              <a:rPr lang="zh-TW" altLang="en-US" sz="2800" dirty="0">
                <a:latin typeface="標楷體" pitchFamily="65" charset="-120"/>
                <a:ea typeface="標楷體" pitchFamily="65" charset="-120"/>
              </a:rPr>
              <a:t>。</a:t>
            </a:r>
          </a:p>
        </p:txBody>
      </p:sp>
    </p:spTree>
    <p:custDataLst>
      <p:tags r:id="rId1"/>
    </p:custDataLst>
    <p:extLst>
      <p:ext uri="{BB962C8B-B14F-4D97-AF65-F5344CB8AC3E}">
        <p14:creationId xmlns:p14="http://schemas.microsoft.com/office/powerpoint/2010/main" val="40528312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dirty="0">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3"/>
          <a:srcRect/>
          <a:stretch>
            <a:fillRect/>
          </a:stretch>
        </p:blipFill>
        <p:spPr bwMode="auto">
          <a:xfrm>
            <a:off x="169601" y="1268760"/>
            <a:ext cx="5903785" cy="5400600"/>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4"/>
          <a:srcRect/>
          <a:stretch>
            <a:fillRect/>
          </a:stretch>
        </p:blipFill>
        <p:spPr bwMode="auto">
          <a:xfrm>
            <a:off x="6027740" y="1268760"/>
            <a:ext cx="6011783" cy="5400600"/>
          </a:xfrm>
          <a:prstGeom prst="rect">
            <a:avLst/>
          </a:prstGeom>
          <a:noFill/>
          <a:ln w="9525">
            <a:noFill/>
            <a:miter lim="800000"/>
            <a:headEnd/>
            <a:tailEnd/>
          </a:ln>
        </p:spPr>
      </p:pic>
    </p:spTree>
    <p:custDataLst>
      <p:tags r:id="rId1"/>
    </p:custDataLst>
    <p:extLst>
      <p:ext uri="{BB962C8B-B14F-4D97-AF65-F5344CB8AC3E}">
        <p14:creationId xmlns:p14="http://schemas.microsoft.com/office/powerpoint/2010/main" val="20762317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DA95029-1A91-44E9-8383-C92DD5323D73}"/>
              </a:ext>
            </a:extLst>
          </p:cNvPr>
          <p:cNvPicPr>
            <a:picLocks noChangeAspect="1"/>
          </p:cNvPicPr>
          <p:nvPr/>
        </p:nvPicPr>
        <p:blipFill>
          <a:blip r:embed="rId3"/>
          <a:stretch>
            <a:fillRect/>
          </a:stretch>
        </p:blipFill>
        <p:spPr>
          <a:xfrm>
            <a:off x="263353" y="548680"/>
            <a:ext cx="11737304" cy="6219298"/>
          </a:xfrm>
          <a:prstGeom prst="rect">
            <a:avLst/>
          </a:prstGeom>
        </p:spPr>
      </p:pic>
    </p:spTree>
    <p:custDataLst>
      <p:tags r:id="rId1"/>
    </p:custDataLst>
    <p:extLst>
      <p:ext uri="{BB962C8B-B14F-4D97-AF65-F5344CB8AC3E}">
        <p14:creationId xmlns:p14="http://schemas.microsoft.com/office/powerpoint/2010/main" val="31866752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D02F5E3B-ED7E-4764-B6A1-C809524EE73A}"/>
              </a:ext>
            </a:extLst>
          </p:cNvPr>
          <p:cNvPicPr>
            <a:picLocks noChangeAspect="1"/>
          </p:cNvPicPr>
          <p:nvPr/>
        </p:nvPicPr>
        <p:blipFill>
          <a:blip r:embed="rId3"/>
          <a:stretch>
            <a:fillRect/>
          </a:stretch>
        </p:blipFill>
        <p:spPr>
          <a:xfrm>
            <a:off x="191345" y="692696"/>
            <a:ext cx="11881320" cy="6084569"/>
          </a:xfrm>
          <a:prstGeom prst="rect">
            <a:avLst/>
          </a:prstGeom>
        </p:spPr>
      </p:pic>
    </p:spTree>
    <p:custDataLst>
      <p:tags r:id="rId1"/>
    </p:custDataLst>
    <p:extLst>
      <p:ext uri="{BB962C8B-B14F-4D97-AF65-F5344CB8AC3E}">
        <p14:creationId xmlns:p14="http://schemas.microsoft.com/office/powerpoint/2010/main" val="25051613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2136B44C-F7A8-416F-9AFB-3A684FD001C5}"/>
              </a:ext>
            </a:extLst>
          </p:cNvPr>
          <p:cNvPicPr>
            <a:picLocks noChangeAspect="1"/>
          </p:cNvPicPr>
          <p:nvPr/>
        </p:nvPicPr>
        <p:blipFill>
          <a:blip r:embed="rId3"/>
          <a:stretch>
            <a:fillRect/>
          </a:stretch>
        </p:blipFill>
        <p:spPr>
          <a:xfrm>
            <a:off x="623392" y="836712"/>
            <a:ext cx="11161240" cy="5688632"/>
          </a:xfrm>
          <a:prstGeom prst="rect">
            <a:avLst/>
          </a:prstGeom>
        </p:spPr>
      </p:pic>
    </p:spTree>
    <p:custDataLst>
      <p:tags r:id="rId1"/>
    </p:custDataLst>
    <p:extLst>
      <p:ext uri="{BB962C8B-B14F-4D97-AF65-F5344CB8AC3E}">
        <p14:creationId xmlns:p14="http://schemas.microsoft.com/office/powerpoint/2010/main" val="1461720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73DB3A0-437E-4161-872E-578F38198985}"/>
              </a:ext>
            </a:extLst>
          </p:cNvPr>
          <p:cNvPicPr>
            <a:picLocks noChangeAspect="1"/>
          </p:cNvPicPr>
          <p:nvPr/>
        </p:nvPicPr>
        <p:blipFill>
          <a:blip r:embed="rId3"/>
          <a:stretch>
            <a:fillRect/>
          </a:stretch>
        </p:blipFill>
        <p:spPr>
          <a:xfrm>
            <a:off x="479376" y="620688"/>
            <a:ext cx="11521280" cy="6120680"/>
          </a:xfrm>
          <a:prstGeom prst="rect">
            <a:avLst/>
          </a:prstGeom>
        </p:spPr>
      </p:pic>
    </p:spTree>
    <p:custDataLst>
      <p:tags r:id="rId1"/>
    </p:custDataLst>
    <p:extLst>
      <p:ext uri="{BB962C8B-B14F-4D97-AF65-F5344CB8AC3E}">
        <p14:creationId xmlns:p14="http://schemas.microsoft.com/office/powerpoint/2010/main" val="32539953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973B5299-543A-42AF-9EA1-EB4CCCAAA44F}"/>
              </a:ext>
            </a:extLst>
          </p:cNvPr>
          <p:cNvPicPr>
            <a:picLocks noChangeAspect="1"/>
          </p:cNvPicPr>
          <p:nvPr/>
        </p:nvPicPr>
        <p:blipFill>
          <a:blip r:embed="rId3"/>
          <a:stretch>
            <a:fillRect/>
          </a:stretch>
        </p:blipFill>
        <p:spPr>
          <a:xfrm>
            <a:off x="335360" y="620688"/>
            <a:ext cx="11665296" cy="6204390"/>
          </a:xfrm>
          <a:prstGeom prst="rect">
            <a:avLst/>
          </a:prstGeom>
        </p:spPr>
      </p:pic>
    </p:spTree>
    <p:custDataLst>
      <p:tags r:id="rId1"/>
    </p:custDataLst>
    <p:extLst>
      <p:ext uri="{BB962C8B-B14F-4D97-AF65-F5344CB8AC3E}">
        <p14:creationId xmlns:p14="http://schemas.microsoft.com/office/powerpoint/2010/main" val="16255271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25A4ECC-62A8-4923-9792-D5619532EFDE}"/>
              </a:ext>
            </a:extLst>
          </p:cNvPr>
          <p:cNvPicPr>
            <a:picLocks noChangeAspect="1"/>
          </p:cNvPicPr>
          <p:nvPr/>
        </p:nvPicPr>
        <p:blipFill>
          <a:blip r:embed="rId3"/>
          <a:stretch>
            <a:fillRect/>
          </a:stretch>
        </p:blipFill>
        <p:spPr>
          <a:xfrm>
            <a:off x="911424" y="692696"/>
            <a:ext cx="9865096" cy="6089848"/>
          </a:xfrm>
          <a:prstGeom prst="rect">
            <a:avLst/>
          </a:prstGeom>
        </p:spPr>
      </p:pic>
    </p:spTree>
    <p:custDataLst>
      <p:tags r:id="rId1"/>
    </p:custDataLst>
    <p:extLst>
      <p:ext uri="{BB962C8B-B14F-4D97-AF65-F5344CB8AC3E}">
        <p14:creationId xmlns:p14="http://schemas.microsoft.com/office/powerpoint/2010/main" val="3615704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559496" y="2492896"/>
            <a:ext cx="9576617"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五、桃連區主要入學管道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80</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r>
                  <a:rPr kumimoji="0" lang="en-US" altLang="zh-TW" sz="2800" b="1" dirty="0">
                    <a:solidFill>
                      <a:schemeClr val="tx1"/>
                    </a:solidFill>
                    <a:latin typeface="標楷體" pitchFamily="65" charset="-120"/>
                    <a:ea typeface="標楷體" pitchFamily="65" charset="-120"/>
                  </a:rPr>
                  <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7"/>
            <a:ext cx="2595538" cy="1296969"/>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4077999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81</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2450813001"/>
              </p:ext>
            </p:extLst>
          </p:nvPr>
        </p:nvGraphicFramePr>
        <p:xfrm>
          <a:off x="407368" y="4818856"/>
          <a:ext cx="560934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560934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762398910"/>
              </p:ext>
            </p:extLst>
          </p:nvPr>
        </p:nvGraphicFramePr>
        <p:xfrm>
          <a:off x="407368" y="1340768"/>
          <a:ext cx="560934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1011429">
                  <a:extLst>
                    <a:ext uri="{9D8B030D-6E8A-4147-A177-3AD203B41FA5}">
                      <a16:colId xmlns:a16="http://schemas.microsoft.com/office/drawing/2014/main" val="20000"/>
                    </a:ext>
                  </a:extLst>
                </a:gridCol>
                <a:gridCol w="4597915">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extLst>
              <p:ext uri="{D42A27DB-BD31-4B8C-83A1-F6EECF244321}">
                <p14:modId xmlns:p14="http://schemas.microsoft.com/office/powerpoint/2010/main" val="1362011777"/>
              </p:ext>
            </p:extLst>
          </p:nvPr>
        </p:nvGraphicFramePr>
        <p:xfrm>
          <a:off x="6312024" y="1340768"/>
          <a:ext cx="5472608"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1086759">
                  <a:extLst>
                    <a:ext uri="{9D8B030D-6E8A-4147-A177-3AD203B41FA5}">
                      <a16:colId xmlns:a16="http://schemas.microsoft.com/office/drawing/2014/main" val="20000"/>
                    </a:ext>
                  </a:extLst>
                </a:gridCol>
                <a:gridCol w="1086759">
                  <a:extLst>
                    <a:ext uri="{9D8B030D-6E8A-4147-A177-3AD203B41FA5}">
                      <a16:colId xmlns:a16="http://schemas.microsoft.com/office/drawing/2014/main" val="20001"/>
                    </a:ext>
                  </a:extLst>
                </a:gridCol>
                <a:gridCol w="3299090">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115</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99456" y="5783400"/>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extLst>
              <p:ext uri="{D42A27DB-BD31-4B8C-83A1-F6EECF244321}">
                <p14:modId xmlns:p14="http://schemas.microsoft.com/office/powerpoint/2010/main" val="4121386421"/>
              </p:ext>
            </p:extLst>
          </p:nvPr>
        </p:nvGraphicFramePr>
        <p:xfrm>
          <a:off x="6311901" y="4649088"/>
          <a:ext cx="5472608"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1180264">
                  <a:extLst>
                    <a:ext uri="{9D8B030D-6E8A-4147-A177-3AD203B41FA5}">
                      <a16:colId xmlns:a16="http://schemas.microsoft.com/office/drawing/2014/main" val="20000"/>
                    </a:ext>
                  </a:extLst>
                </a:gridCol>
                <a:gridCol w="4292344">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4923026"/>
      </p:ext>
    </p:extLst>
  </p:cSld>
  <p:clrMapOvr>
    <a:masterClrMapping/>
  </p:clrMapOvr>
  <p:transition spd="slow">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a:xfrm>
            <a:off x="479376" y="1600201"/>
            <a:ext cx="5515024" cy="4983161"/>
          </a:xfrm>
        </p:spPr>
        <p:txBody>
          <a:bodyPr/>
          <a:lstStyle/>
          <a:p>
            <a:r>
              <a:rPr lang="zh-TW" altLang="en-US" sz="3600" dirty="0">
                <a:latin typeface="標楷體" panose="03000509000000000000" pitchFamily="65" charset="-120"/>
                <a:ea typeface="標楷體" panose="03000509000000000000" pitchFamily="65" charset="-120"/>
              </a:rPr>
              <a:t>報名資格：桃園市國中應屆畢業生。</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報名方式：向原就讀國中進行報名。</a:t>
            </a:r>
            <a:endParaRPr lang="en-US" altLang="zh-TW" sz="3600" dirty="0">
              <a:latin typeface="標楷體" panose="03000509000000000000" pitchFamily="65" charset="-120"/>
              <a:ea typeface="標楷體" panose="03000509000000000000" pitchFamily="65" charset="-120"/>
            </a:endParaRPr>
          </a:p>
          <a:p>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983161"/>
          </a:xfrm>
        </p:spPr>
        <p:txBody>
          <a:bodyPr/>
          <a:lstStyle/>
          <a:p>
            <a:r>
              <a:rPr lang="zh-TW" altLang="en-US" sz="3200" dirty="0">
                <a:latin typeface="標楷體" panose="03000509000000000000" pitchFamily="65" charset="-120"/>
                <a:ea typeface="標楷體" panose="03000509000000000000" pitchFamily="65" charset="-120"/>
              </a:rPr>
              <a:t>招生學校：目前為全桃園市為一區。</a:t>
            </a:r>
            <a:endParaRPr lang="en-US" altLang="zh-TW" sz="3200" dirty="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分發方式：</a:t>
            </a:r>
            <a:endParaRPr lang="en-US" altLang="zh-TW" sz="3200" dirty="0">
              <a:latin typeface="標楷體" panose="03000509000000000000" pitchFamily="65" charset="-120"/>
              <a:ea typeface="標楷體" panose="03000509000000000000" pitchFamily="65" charset="-120"/>
            </a:endParaRPr>
          </a:p>
          <a:p>
            <a:pPr lvl="1"/>
            <a:r>
              <a:rPr lang="zh-TW" altLang="en-US" sz="3200" dirty="0">
                <a:latin typeface="標楷體" panose="03000509000000000000" pitchFamily="65" charset="-120"/>
                <a:ea typeface="標楷體" panose="03000509000000000000" pitchFamily="65" charset="-120"/>
              </a:rPr>
              <a:t>報名人數</a:t>
            </a:r>
            <a:r>
              <a:rPr lang="en-US" altLang="zh-TW" sz="3200" dirty="0">
                <a:latin typeface="標楷體" panose="03000509000000000000" pitchFamily="65" charset="-120"/>
                <a:ea typeface="標楷體" panose="03000509000000000000" pitchFamily="65" charset="-120"/>
              </a:rPr>
              <a:t>&lt;=</a:t>
            </a:r>
            <a:r>
              <a:rPr lang="zh-TW" altLang="en-US" sz="3200" dirty="0">
                <a:latin typeface="標楷體" panose="03000509000000000000" pitchFamily="65" charset="-120"/>
                <a:ea typeface="標楷體" panose="03000509000000000000" pitchFamily="65" charset="-120"/>
              </a:rPr>
              <a:t>招生人數，全額錄取。</a:t>
            </a:r>
            <a:endParaRPr lang="en-US" altLang="zh-TW" sz="3200" dirty="0">
              <a:latin typeface="標楷體" panose="03000509000000000000" pitchFamily="65" charset="-120"/>
              <a:ea typeface="標楷體" panose="03000509000000000000" pitchFamily="65" charset="-120"/>
            </a:endParaRPr>
          </a:p>
          <a:p>
            <a:pPr lvl="1"/>
            <a:r>
              <a:rPr lang="zh-TW" altLang="en-US" sz="3200" dirty="0">
                <a:latin typeface="標楷體" panose="03000509000000000000" pitchFamily="65" charset="-120"/>
                <a:ea typeface="標楷體" panose="03000509000000000000" pitchFamily="65" charset="-120"/>
              </a:rPr>
              <a:t>報名人數</a:t>
            </a:r>
            <a:r>
              <a:rPr lang="en-US" altLang="zh-TW" sz="3200" dirty="0">
                <a:latin typeface="標楷體" panose="03000509000000000000" pitchFamily="65" charset="-120"/>
                <a:ea typeface="標楷體" panose="03000509000000000000" pitchFamily="65" charset="-120"/>
              </a:rPr>
              <a:t>&gt;</a:t>
            </a:r>
            <a:r>
              <a:rPr lang="zh-TW" altLang="en-US" sz="3200" dirty="0">
                <a:latin typeface="標楷體" panose="03000509000000000000" pitchFamily="65" charset="-120"/>
                <a:ea typeface="標楷體" panose="03000509000000000000" pitchFamily="65" charset="-120"/>
              </a:rPr>
              <a:t>招生人數，依據積分高低依序錄取。</a:t>
            </a:r>
            <a:endParaRPr lang="en-US" altLang="zh-TW" sz="3200" dirty="0">
              <a:latin typeface="標楷體" panose="03000509000000000000" pitchFamily="65" charset="-120"/>
              <a:ea typeface="標楷體" panose="03000509000000000000" pitchFamily="65" charset="-120"/>
            </a:endParaRPr>
          </a:p>
          <a:p>
            <a:r>
              <a:rPr lang="zh-TW" altLang="en-US" sz="3200" dirty="0">
                <a:latin typeface="標楷體" panose="03000509000000000000" pitchFamily="65" charset="-120"/>
                <a:ea typeface="標楷體" panose="03000509000000000000" pitchFamily="65" charset="-120"/>
              </a:rPr>
              <a:t>積分採計：</a:t>
            </a:r>
            <a:r>
              <a:rPr lang="zh-TW" altLang="zh-TW" sz="3200" dirty="0">
                <a:latin typeface="標楷體" panose="03000509000000000000" pitchFamily="65" charset="-120"/>
                <a:ea typeface="標楷體" panose="03000509000000000000" pitchFamily="65" charset="-120"/>
              </a:rPr>
              <a:t>不採計適性輔導及國中教育會考積分</a:t>
            </a:r>
            <a:r>
              <a:rPr lang="zh-TW" altLang="en-US" sz="3200"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2278524750"/>
      </p:ext>
    </p:extLst>
  </p:cSld>
  <p:clrMapOvr>
    <a:masterClrMapping/>
  </p:clrMapOvr>
  <p:transition spd="slow">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11" name="語音泡泡: 圓角矩形 10">
            <a:extLst>
              <a:ext uri="{FF2B5EF4-FFF2-40B4-BE49-F238E27FC236}">
                <a16:creationId xmlns:a16="http://schemas.microsoft.com/office/drawing/2014/main" id="{D6E7FDDF-07A8-4A90-84A1-B9ED948406C5}"/>
              </a:ext>
            </a:extLst>
          </p:cNvPr>
          <p:cNvSpPr/>
          <p:nvPr/>
        </p:nvSpPr>
        <p:spPr bwMode="auto">
          <a:xfrm>
            <a:off x="6672064" y="6306684"/>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Tree>
    <p:extLst>
      <p:ext uri="{BB962C8B-B14F-4D97-AF65-F5344CB8AC3E}">
        <p14:creationId xmlns:p14="http://schemas.microsoft.com/office/powerpoint/2010/main" val="33374849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286386574"/>
              </p:ext>
            </p:extLst>
          </p:nvPr>
        </p:nvGraphicFramePr>
        <p:xfrm>
          <a:off x="551384" y="1538723"/>
          <a:ext cx="10873208" cy="4831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505829" y="6370547"/>
            <a:ext cx="3180342"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sz="2600" dirty="0">
                <a:latin typeface="標楷體" panose="03000509000000000000" pitchFamily="65" charset="-120"/>
                <a:ea typeface="標楷體" panose="03000509000000000000" pitchFamily="65" charset="-120"/>
              </a:rPr>
              <a:t>招生名額以簡章為準</a:t>
            </a:r>
          </a:p>
        </p:txBody>
      </p:sp>
      <p:sp>
        <p:nvSpPr>
          <p:cNvPr id="2" name="矩形 1">
            <a:extLst>
              <a:ext uri="{FF2B5EF4-FFF2-40B4-BE49-F238E27FC236}">
                <a16:creationId xmlns:a16="http://schemas.microsoft.com/office/drawing/2014/main" id="{90540E35-59ED-4C58-B163-ABFB474A7ADC}"/>
              </a:ext>
            </a:extLst>
          </p:cNvPr>
          <p:cNvSpPr/>
          <p:nvPr/>
        </p:nvSpPr>
        <p:spPr>
          <a:xfrm>
            <a:off x="3071664" y="611725"/>
            <a:ext cx="6480720" cy="646331"/>
          </a:xfrm>
          <a:prstGeom prst="rect">
            <a:avLst/>
          </a:prstGeom>
        </p:spPr>
        <p:txBody>
          <a:bodyPr wrap="square">
            <a:spAutoFit/>
          </a:bodyPr>
          <a:lstStyle/>
          <a:p>
            <a:pPr lvl="0"/>
            <a:r>
              <a:rPr lang="en-US" altLang="zh-TW" sz="3600" dirty="0">
                <a:latin typeface="標楷體" pitchFamily="65" charset="-120"/>
                <a:ea typeface="標楷體" pitchFamily="65" charset="-120"/>
              </a:rPr>
              <a:t>115</a:t>
            </a:r>
            <a:r>
              <a:rPr lang="zh-TW" altLang="en-US" sz="3600" dirty="0">
                <a:latin typeface="標楷體" pitchFamily="65" charset="-120"/>
                <a:ea typeface="標楷體" pitchFamily="65" charset="-120"/>
              </a:rPr>
              <a:t>學年度桃連區特色招生甄選</a:t>
            </a:r>
          </a:p>
        </p:txBody>
      </p:sp>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115</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(3/9~3/13)</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(2/12~3/4)</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FF0000"/>
                </a:solidFill>
                <a:latin typeface="標楷體" panose="03000509000000000000" pitchFamily="65" charset="-120"/>
                <a:ea typeface="標楷體" panose="03000509000000000000" pitchFamily="65" charset="-120"/>
              </a:rPr>
              <a:t>(3/14)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(4/11</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4/12)</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(6/11)</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(6/12)</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r>
              <a:rPr lang="en-US" altLang="zh-TW" sz="2400" dirty="0">
                <a:solidFill>
                  <a:srgbClr val="FF0000"/>
                </a:solidFill>
                <a:latin typeface="標楷體" pitchFamily="65" charset="-120"/>
                <a:ea typeface="標楷體" pitchFamily="65" charset="-120"/>
              </a:rPr>
              <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(3/14</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3/15)</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r>
              <a:rPr lang="en-US" altLang="zh-TW" sz="2400" dirty="0">
                <a:solidFill>
                  <a:srgbClr val="FF0000"/>
                </a:solidFill>
                <a:latin typeface="標楷體" panose="03000509000000000000" pitchFamily="65" charset="-120"/>
                <a:ea typeface="標楷體" panose="03000509000000000000" pitchFamily="65" charset="-120"/>
              </a:rPr>
              <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(5/16~5/17)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r>
              <a:rPr lang="en-US" altLang="zh-TW" sz="2400" dirty="0">
                <a:solidFill>
                  <a:srgbClr val="FF0000"/>
                </a:solidFill>
                <a:latin typeface="標楷體" panose="03000509000000000000" pitchFamily="65" charset="-120"/>
                <a:ea typeface="標楷體" panose="03000509000000000000" pitchFamily="65" charset="-120"/>
              </a:rPr>
              <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5/21</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5/22</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6/11</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6/11</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6/12</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r>
              <a:rPr lang="en-US" altLang="zh-TW" sz="2400" dirty="0">
                <a:solidFill>
                  <a:srgbClr val="FF0000"/>
                </a:solidFill>
                <a:latin typeface="標楷體" panose="03000509000000000000" pitchFamily="65" charset="-120"/>
                <a:ea typeface="標楷體" panose="03000509000000000000" pitchFamily="65" charset="-120"/>
              </a:rPr>
              <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(6/18</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(7/08)</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(7/09)</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r>
              <a:rPr lang="en-US" altLang="zh-TW" sz="2400" dirty="0">
                <a:solidFill>
                  <a:srgbClr val="3D25F6"/>
                </a:solidFill>
                <a:latin typeface="標楷體" pitchFamily="65" charset="-120"/>
                <a:ea typeface="標楷體" pitchFamily="65" charset="-120"/>
              </a:rPr>
              <a:t>(114.12/18</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19)</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(1/6-1/13)</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2/23</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843596281"/>
      </p:ext>
    </p:extLst>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315416"/>
            <a:ext cx="10972800" cy="961425"/>
          </a:xfrm>
        </p:spPr>
        <p:txBody>
          <a:bodyPr/>
          <a:lstStyle/>
          <a:p>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115</a:t>
            </a:r>
            <a:r>
              <a:rPr lang="zh-TW" altLang="en-US"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36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sz="3600" dirty="0"/>
          </a:p>
        </p:txBody>
      </p:sp>
      <p:pic>
        <p:nvPicPr>
          <p:cNvPr id="5" name="圖片 4">
            <a:extLst>
              <a:ext uri="{FF2B5EF4-FFF2-40B4-BE49-F238E27FC236}">
                <a16:creationId xmlns:a16="http://schemas.microsoft.com/office/drawing/2014/main" id="{0AA7331A-F0AB-4F4B-BC06-3FDD1898525F}"/>
              </a:ext>
            </a:extLst>
          </p:cNvPr>
          <p:cNvPicPr>
            <a:picLocks noChangeAspect="1"/>
          </p:cNvPicPr>
          <p:nvPr/>
        </p:nvPicPr>
        <p:blipFill>
          <a:blip r:embed="rId3"/>
          <a:stretch>
            <a:fillRect/>
          </a:stretch>
        </p:blipFill>
        <p:spPr>
          <a:xfrm>
            <a:off x="119336" y="581284"/>
            <a:ext cx="11953328" cy="6244198"/>
          </a:xfrm>
          <a:prstGeom prst="rect">
            <a:avLst/>
          </a:prstGeom>
        </p:spPr>
      </p:pic>
    </p:spTree>
    <p:custDataLst>
      <p:tags r:id="rId1"/>
    </p:custDataLst>
    <p:extLst>
      <p:ext uri="{BB962C8B-B14F-4D97-AF65-F5344CB8AC3E}">
        <p14:creationId xmlns:p14="http://schemas.microsoft.com/office/powerpoint/2010/main" val="23301637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科學班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班、音樂班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桃園高中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班、舞蹈班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中大壢中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音樂班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內壢高中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美術班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陽明高中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美術班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南崁高中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班、音樂班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班、美術班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永豐高中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平鎮高中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班、美術班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p>
          <a:p>
            <a:pPr eaLnBrk="1" hangingPunct="1">
              <a:spcBef>
                <a:spcPct val="0"/>
              </a:spcBef>
              <a:buFontTx/>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大園高中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    </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楊梅高中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p>
          <a:p>
            <a:pPr eaLnBrk="1" hangingPunct="1">
              <a:spcBef>
                <a:spcPct val="0"/>
              </a:spcBef>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大溪高中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    </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觀音高中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p>
          <a:p>
            <a:pPr eaLnBrk="1" hangingPunct="1">
              <a:spcBef>
                <a:spcPct val="0"/>
              </a:spcBef>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北科附工</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    </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新屋高中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None/>
            </a:pP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壽山高中</a:t>
            </a:r>
            <a:r>
              <a:rPr lang="en-US" altLang="zh-TW"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體育班</a:t>
            </a:r>
            <a:r>
              <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rPr>
              <a:t>班</a:t>
            </a:r>
            <a:endParaRPr lang="en-US" altLang="zh-TW" sz="2800" dirty="0">
              <a:solidFill>
                <a:srgbClr val="000000"/>
              </a:solidFill>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nvGraphicFramePr>
        <p:xfrm>
          <a:off x="263352" y="453557"/>
          <a:ext cx="11737305" cy="6335072"/>
        </p:xfrm>
        <a:graphic>
          <a:graphicData uri="http://schemas.openxmlformats.org/drawingml/2006/table">
            <a:tbl>
              <a:tblPr/>
              <a:tblGrid>
                <a:gridCol w="2097163">
                  <a:extLst>
                    <a:ext uri="{9D8B030D-6E8A-4147-A177-3AD203B41FA5}">
                      <a16:colId xmlns:a16="http://schemas.microsoft.com/office/drawing/2014/main" val="20000"/>
                    </a:ext>
                  </a:extLst>
                </a:gridCol>
                <a:gridCol w="593261">
                  <a:extLst>
                    <a:ext uri="{9D8B030D-6E8A-4147-A177-3AD203B41FA5}">
                      <a16:colId xmlns:a16="http://schemas.microsoft.com/office/drawing/2014/main" val="20001"/>
                    </a:ext>
                  </a:extLst>
                </a:gridCol>
                <a:gridCol w="904688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52</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大興：電機科、餐管科、資訊科、時尚造型科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、幼保</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啟英：汽車科、電商科、應日科、應英科、時尚造型科、廣設科、表藝科、餐飲科、資訊科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4.</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永平：資處科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餐管（烘焙）、餐管（鐵板燒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表</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演藝術</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世紀綠能：機械科、汽車科、幼保科、資訊科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餐管</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6.</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至善：家具木工科、幼兒保育科、觀光科、農產行銷科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六和：機電科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8.</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方曙：照顧服務科、飛修科、資訊科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9.</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、應日</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、時尚</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造型科</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10.</a:t>
                      </a:r>
                      <a:r>
                        <a:rPr kumimoji="0" lang="zh-TW" altLang="en-US"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光啟：電機科、汽車科</a:t>
                      </a:r>
                      <a:endPar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清華：餐管科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軌道車輛科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rPr>
                        <a:t>汽車科、資訊科</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廣設科、觀光科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電子商務科、應英科</a:t>
                      </a:r>
                      <a:endPar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3.</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飛修</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、資訊</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、資處</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、國貿</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、多媒</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a:t>
                      </a:r>
                      <a:r>
                        <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電子商務科</a:t>
                      </a:r>
                      <a:endParaRPr kumimoji="0" lang="zh-TW" altLang="zh-TW" sz="18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72</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152822"/>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695400" y="692696"/>
            <a:ext cx="11136560" cy="5834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en-US"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招生資訊</a:t>
            </a: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班名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：國際文憑課程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(IBDP)</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招生名額</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40</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考試科目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閱</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讀及批判性思考測驗</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2.</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邏輯表達與資料判讀測驗</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錄取門檻 </a:t>
            </a:r>
            <a:r>
              <a:rPr lang="en-US" altLang="zh-TW"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t>
            </a:r>
            <a:r>
              <a:rPr lang="zh-TW" altLang="en-US" b="1"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114</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年或</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113</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1</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科精熟</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(A)</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及</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4</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科基礎</a:t>
            </a:r>
            <a:r>
              <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(B)</a:t>
            </a:r>
            <a:r>
              <a:rPr lang="zh-TW" altLang="en-US"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rPr>
              <a:t>及寫作四級分以上。</a:t>
            </a:r>
            <a:endParaRPr lang="en-US" altLang="zh-TW" dirty="0">
              <a:solidFill>
                <a:schemeClr val="tx1"/>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語音泡泡: 圓角矩形 2">
            <a:extLst>
              <a:ext uri="{FF2B5EF4-FFF2-40B4-BE49-F238E27FC236}">
                <a16:creationId xmlns:a16="http://schemas.microsoft.com/office/drawing/2014/main" id="{BBBB0CE4-A5CD-482F-881D-2895020CD537}"/>
              </a:ext>
            </a:extLst>
          </p:cNvPr>
          <p:cNvSpPr/>
          <p:nvPr/>
        </p:nvSpPr>
        <p:spPr bwMode="auto">
          <a:xfrm>
            <a:off x="8976320" y="980729"/>
            <a:ext cx="2855640" cy="2448272"/>
          </a:xfrm>
          <a:prstGeom prst="wedgeRoundRectCallout">
            <a:avLst>
              <a:gd name="adj1" fmla="val -99086"/>
              <a:gd name="adj2" fmla="val 73024"/>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sz="2800"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28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六、桃連區免試入學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907089788"/>
      </p:ext>
    </p:extLst>
  </p:cSld>
  <p:clrMapOvr>
    <a:masterClrMapping/>
  </p:clrMapOvr>
  <p:transition spd="slow">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279576" y="1124744"/>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Times New Roman" panose="02020603050405020304" pitchFamily="18" charset="0"/>
                  <a:cs typeface="Times New Roman" panose="02020603050405020304" pitchFamily="18" charset="0"/>
                </a:rPr>
                <a:t>1.</a:t>
              </a:r>
              <a:r>
                <a:rPr kumimoji="0" lang="zh-TW" altLang="en-US" sz="2800" b="1" dirty="0">
                  <a:solidFill>
                    <a:srgbClr val="000090"/>
                  </a:solidFill>
                  <a:latin typeface="Times New Roman" panose="02020603050405020304" pitchFamily="18" charset="0"/>
                  <a:cs typeface="Times New Roman" panose="02020603050405020304" pitchFamily="18" charset="0"/>
                </a:rPr>
                <a:t>畢業資格：</a:t>
              </a:r>
              <a:r>
                <a:rPr kumimoji="0" lang="en-US" altLang="zh-TW" sz="2800" b="1" dirty="0">
                  <a:solidFill>
                    <a:srgbClr val="000090"/>
                  </a:solidFill>
                  <a:latin typeface="Times New Roman" panose="02020603050405020304" pitchFamily="18" charset="0"/>
                  <a:cs typeface="Times New Roman" panose="02020603050405020304" pitchFamily="18" charset="0"/>
                </a:rPr>
                <a:t>6</a:t>
              </a:r>
              <a:r>
                <a:rPr kumimoji="0" lang="zh-TW" altLang="en-US" sz="2800" b="1" dirty="0">
                  <a:solidFill>
                    <a:srgbClr val="000090"/>
                  </a:solidFill>
                  <a:latin typeface="Times New Roman" panose="02020603050405020304" pitchFamily="18" charset="0"/>
                  <a:cs typeface="Times New Roman" panose="02020603050405020304" pitchFamily="18" charset="0"/>
                </a:rPr>
                <a:t>分</a:t>
              </a:r>
              <a:endParaRPr kumimoji="0" lang="en-US" altLang="zh-TW" sz="2800" b="1" dirty="0">
                <a:solidFill>
                  <a:srgbClr val="000090"/>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r>
                <a:rPr kumimoji="0" lang="en-US" altLang="zh-TW" sz="2800" b="1" dirty="0">
                  <a:solidFill>
                    <a:srgbClr val="000090"/>
                  </a:solidFill>
                  <a:latin typeface="Times New Roman" panose="02020603050405020304" pitchFamily="18" charset="0"/>
                  <a:cs typeface="Times New Roman" panose="02020603050405020304" pitchFamily="18" charset="0"/>
                </a:rPr>
                <a:t>2.</a:t>
              </a:r>
              <a:r>
                <a:rPr kumimoji="0" lang="zh-TW" altLang="en-US" sz="2800" b="1" dirty="0">
                  <a:solidFill>
                    <a:srgbClr val="000090"/>
                  </a:solidFill>
                  <a:latin typeface="Times New Roman" panose="02020603050405020304" pitchFamily="18" charset="0"/>
                  <a:cs typeface="Times New Roman" panose="02020603050405020304" pitchFamily="18" charset="0"/>
                </a:rPr>
                <a:t>生涯規劃：</a:t>
              </a:r>
              <a:r>
                <a:rPr kumimoji="0" lang="en-US" altLang="zh-TW" sz="2800" b="1" dirty="0">
                  <a:solidFill>
                    <a:srgbClr val="000090"/>
                  </a:solidFill>
                  <a:latin typeface="Times New Roman" panose="02020603050405020304" pitchFamily="18" charset="0"/>
                  <a:cs typeface="Times New Roman" panose="02020603050405020304" pitchFamily="18" charset="0"/>
                </a:rPr>
                <a:t>21</a:t>
              </a:r>
              <a:r>
                <a:rPr kumimoji="0" lang="zh-TW" altLang="en-US" sz="2800" b="1" dirty="0">
                  <a:solidFill>
                    <a:srgbClr val="000090"/>
                  </a:solidFill>
                  <a:latin typeface="Times New Roman" panose="02020603050405020304" pitchFamily="18" charset="0"/>
                  <a:cs typeface="Times New Roman" panose="02020603050405020304" pitchFamily="18" charset="0"/>
                </a:rPr>
                <a:t>分</a:t>
              </a:r>
              <a:endParaRPr kumimoji="0" lang="en-US" altLang="zh-TW" sz="2800" b="1" dirty="0">
                <a:solidFill>
                  <a:srgbClr val="000090"/>
                </a:solidFill>
                <a:latin typeface="Times New Roman" panose="02020603050405020304" pitchFamily="18" charset="0"/>
                <a:cs typeface="Times New Roman" panose="02020603050405020304" pitchFamily="18" charset="0"/>
              </a:endParaRPr>
            </a:p>
            <a:p>
              <a:pPr eaLnBrk="1" fontAlgn="auto" hangingPunct="1">
                <a:spcBef>
                  <a:spcPts val="0"/>
                </a:spcBef>
                <a:spcAft>
                  <a:spcPts val="0"/>
                </a:spcAft>
                <a:defRPr/>
              </a:pPr>
              <a:r>
                <a:rPr kumimoji="0" lang="en-US" altLang="zh-TW" sz="2800" b="1" dirty="0">
                  <a:solidFill>
                    <a:srgbClr val="000090"/>
                  </a:solidFill>
                  <a:latin typeface="Times New Roman" panose="02020603050405020304" pitchFamily="18" charset="0"/>
                  <a:cs typeface="Times New Roman" panose="02020603050405020304" pitchFamily="18" charset="0"/>
                </a:rPr>
                <a:t>【</a:t>
              </a:r>
              <a:r>
                <a:rPr kumimoji="0" lang="zh-TW" altLang="en-US" sz="2800" b="1" dirty="0">
                  <a:solidFill>
                    <a:srgbClr val="FF0000"/>
                  </a:solidFill>
                  <a:latin typeface="Times New Roman" panose="02020603050405020304" pitchFamily="18" charset="0"/>
                  <a:cs typeface="Times New Roman" panose="02020603050405020304" pitchFamily="18" charset="0"/>
                </a:rPr>
                <a:t>變動式積分</a:t>
              </a:r>
              <a:r>
                <a:rPr kumimoji="0" lang="en-US" altLang="zh-TW" sz="2800" b="1" dirty="0">
                  <a:solidFill>
                    <a:srgbClr val="000090"/>
                  </a:solidFill>
                  <a:latin typeface="Times New Roman" panose="02020603050405020304" pitchFamily="18" charset="0"/>
                  <a:cs typeface="Times New Roman" panose="02020603050405020304" pitchFamily="18" charset="0"/>
                </a:rPr>
                <a:t>】</a:t>
              </a:r>
            </a:p>
            <a:p>
              <a:pPr eaLnBrk="1" fontAlgn="auto" hangingPunct="1">
                <a:spcBef>
                  <a:spcPts val="0"/>
                </a:spcBef>
                <a:spcAft>
                  <a:spcPts val="0"/>
                </a:spcAft>
                <a:defRPr/>
              </a:pPr>
              <a:r>
                <a:rPr kumimoji="0" lang="en-US" altLang="zh-TW" sz="2800" b="1" dirty="0">
                  <a:solidFill>
                    <a:srgbClr val="000090"/>
                  </a:solidFill>
                  <a:latin typeface="Times New Roman" panose="02020603050405020304" pitchFamily="18" charset="0"/>
                  <a:cs typeface="Times New Roman" panose="02020603050405020304" pitchFamily="18" charset="0"/>
                </a:rPr>
                <a:t>3.</a:t>
              </a:r>
              <a:r>
                <a:rPr kumimoji="0" lang="zh-TW" altLang="en-US" sz="2800" b="1" dirty="0">
                  <a:solidFill>
                    <a:srgbClr val="000090"/>
                  </a:solidFill>
                  <a:latin typeface="Times New Roman" panose="02020603050405020304" pitchFamily="18" charset="0"/>
                  <a:cs typeface="Times New Roman" panose="02020603050405020304" pitchFamily="18" charset="0"/>
                </a:rPr>
                <a:t>就近入學：</a:t>
              </a:r>
              <a:r>
                <a:rPr kumimoji="0" lang="en-US" altLang="zh-TW" sz="2800" b="1" dirty="0">
                  <a:solidFill>
                    <a:srgbClr val="000090"/>
                  </a:solidFill>
                  <a:latin typeface="Times New Roman" panose="02020603050405020304" pitchFamily="18" charset="0"/>
                  <a:cs typeface="Times New Roman" panose="02020603050405020304" pitchFamily="18" charset="0"/>
                </a:rPr>
                <a:t>5</a:t>
              </a:r>
              <a:r>
                <a:rPr kumimoji="0" lang="zh-TW" altLang="en-US" sz="2800" b="1" dirty="0">
                  <a:solidFill>
                    <a:srgbClr val="000090"/>
                  </a:solidFill>
                  <a:latin typeface="Times New Roman" panose="02020603050405020304" pitchFamily="18" charset="0"/>
                  <a:cs typeface="Times New Roman" panose="02020603050405020304" pitchFamily="18" charset="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1.</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均衡學習：</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9</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2.</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品德表現：</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10</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3.</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服務表現：</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10</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4.</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才藝表現：</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5</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5.</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體適能：</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6</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6.</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本土語言認證</a:t>
              </a:r>
              <a:r>
                <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:2</a:t>
              </a:r>
              <a:r>
                <a:rPr lang="zh-TW" altLang="en-US"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rPr>
                <a:t>分</a:t>
              </a:r>
              <a:endParaRPr lang="en-US" altLang="zh-TW" sz="2600" b="1" dirty="0">
                <a:ln w="1905"/>
                <a:solidFill>
                  <a:srgbClr val="000090"/>
                </a:solidFill>
                <a:effectLst>
                  <a:innerShdw blurRad="69850" dist="43180" dir="5400000">
                    <a:srgbClr val="000000">
                      <a:alpha val="65000"/>
                    </a:srgbClr>
                  </a:innerShdw>
                </a:effectLst>
                <a:latin typeface="Times New Roman" panose="02020603050405020304" pitchFamily="18" charset="0"/>
                <a:ea typeface="微軟正黑體" pitchFamily="34" charset="-120"/>
                <a:cs typeface="Times New Roman" panose="02020603050405020304" pitchFamily="18" charset="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dirty="0">
                  <a:solidFill>
                    <a:srgbClr val="000090"/>
                  </a:solidFill>
                  <a:latin typeface="微軟正黑體" pitchFamily="34" charset="-120"/>
                  <a:ea typeface="微軟正黑體" pitchFamily="34" charset="-120"/>
                </a:rPr>
                <a:t>1</a:t>
              </a:r>
              <a:r>
                <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rPr>
                <a:t>.</a:t>
              </a:r>
              <a:r>
                <a:rPr kumimoji="0" lang="zh-TW" altLang="en-US" sz="2400" b="1" dirty="0">
                  <a:solidFill>
                    <a:srgbClr val="000090"/>
                  </a:solidFill>
                  <a:latin typeface="Times New Roman" panose="02020603050405020304" pitchFamily="18" charset="0"/>
                  <a:ea typeface="微軟正黑體" pitchFamily="34" charset="-120"/>
                  <a:cs typeface="Times New Roman" panose="02020603050405020304" pitchFamily="18" charset="0"/>
                </a:rPr>
                <a:t>會考成績：</a:t>
              </a:r>
              <a:r>
                <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rPr>
                <a:t>30</a:t>
              </a:r>
              <a:r>
                <a:rPr kumimoji="0" lang="zh-TW" altLang="en-US" sz="2400" b="1" dirty="0">
                  <a:solidFill>
                    <a:srgbClr val="000090"/>
                  </a:solidFill>
                  <a:latin typeface="Times New Roman" panose="02020603050405020304" pitchFamily="18" charset="0"/>
                  <a:ea typeface="微軟正黑體" pitchFamily="34" charset="-120"/>
                  <a:cs typeface="Times New Roman" panose="02020603050405020304" pitchFamily="18" charset="0"/>
                </a:rPr>
                <a:t>分</a:t>
              </a:r>
              <a:endPar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endParaRPr>
            </a:p>
            <a:p>
              <a:pPr eaLnBrk="1" hangingPunct="1">
                <a:defRPr/>
              </a:pPr>
              <a:r>
                <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rPr>
                <a:t>2.</a:t>
              </a:r>
              <a:r>
                <a:rPr kumimoji="0" lang="zh-TW" altLang="en-US" sz="2400" b="1" dirty="0">
                  <a:solidFill>
                    <a:srgbClr val="000090"/>
                  </a:solidFill>
                  <a:latin typeface="Times New Roman" panose="02020603050405020304" pitchFamily="18" charset="0"/>
                  <a:ea typeface="微軟正黑體" pitchFamily="34" charset="-120"/>
                  <a:cs typeface="Times New Roman" panose="02020603050405020304" pitchFamily="18" charset="0"/>
                </a:rPr>
                <a:t>寫作測驗成績：</a:t>
              </a:r>
              <a:r>
                <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rPr>
                <a:t>3</a:t>
              </a:r>
              <a:r>
                <a:rPr kumimoji="0" lang="zh-TW" altLang="en-US" sz="2400" b="1" dirty="0">
                  <a:solidFill>
                    <a:srgbClr val="000090"/>
                  </a:solidFill>
                  <a:latin typeface="Times New Roman" panose="02020603050405020304" pitchFamily="18" charset="0"/>
                  <a:ea typeface="微軟正黑體" pitchFamily="34" charset="-120"/>
                  <a:cs typeface="Times New Roman" panose="02020603050405020304" pitchFamily="18" charset="0"/>
                </a:rPr>
                <a:t>分</a:t>
              </a:r>
              <a:endParaRPr kumimoji="0" lang="en-US" altLang="zh-TW" sz="2400" b="1" dirty="0">
                <a:solidFill>
                  <a:srgbClr val="000090"/>
                </a:solidFill>
                <a:latin typeface="Times New Roman" panose="02020603050405020304" pitchFamily="18" charset="0"/>
                <a:ea typeface="微軟正黑體" pitchFamily="34" charset="-120"/>
                <a:cs typeface="Times New Roman" panose="02020603050405020304" pitchFamily="18" charset="0"/>
              </a:endParaRPr>
            </a:p>
          </p:txBody>
        </p:sp>
      </p:grpSp>
      <p:sp>
        <p:nvSpPr>
          <p:cNvPr id="1295362" name="Rectangle 2"/>
          <p:cNvSpPr>
            <a:spLocks noChangeArrowheads="1"/>
          </p:cNvSpPr>
          <p:nvPr/>
        </p:nvSpPr>
        <p:spPr bwMode="auto">
          <a:xfrm>
            <a:off x="2135560" y="51573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latin typeface="標楷體" pitchFamily="65" charset="-120"/>
                <a:ea typeface="標楷體" pitchFamily="65" charset="-120"/>
                <a:cs typeface="新細明體" charset="0"/>
              </a:rPr>
              <a:t>桃連區入學方式─</a:t>
            </a:r>
            <a:r>
              <a:rPr kumimoji="0" lang="zh-TW" altLang="en-US" sz="2800" b="1" dirty="0">
                <a:ln w="1905"/>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effectLst>
                <a:innerShdw blurRad="69850" dist="43180" dir="5400000">
                  <a:srgbClr val="000000">
                    <a:alpha val="65000"/>
                  </a:srgbClr>
                </a:innerShdw>
              </a:effectLst>
              <a:latin typeface="+mn-lt"/>
              <a:ea typeface="標楷體" charset="0"/>
              <a:cs typeface="標楷體" charset="0"/>
            </a:endParaRPr>
          </a:p>
        </p:txBody>
      </p:sp>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35995" y="2204121"/>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0" i="0" u="none" strike="noStrike" kern="1200" cap="none" spc="0" normalizeH="0" baseline="0" noProof="0" dirty="0">
                <a:ln>
                  <a:noFill/>
                </a:ln>
                <a:solidFill>
                  <a:srgbClr val="000000"/>
                </a:solidFill>
                <a:effectLst/>
                <a:uLnTx/>
                <a:uFillTx/>
                <a:latin typeface="Arial" pitchFamily="34" charset="0"/>
                <a:ea typeface="標楷體" pitchFamily="65" charset="-120"/>
                <a:cs typeface="+mn-cs"/>
              </a:rPr>
              <a:t>符合國民中學成績評量準則畢業資格者。</a:t>
            </a:r>
          </a:p>
        </p:txBody>
      </p:sp>
      <p:sp>
        <p:nvSpPr>
          <p:cNvPr id="148483" name="AutoShape 11"/>
          <p:cNvSpPr>
            <a:spLocks noChangeArrowheads="1"/>
          </p:cNvSpPr>
          <p:nvPr/>
        </p:nvSpPr>
        <p:spPr bwMode="auto">
          <a:xfrm>
            <a:off x="407368" y="2984754"/>
            <a:ext cx="11593288" cy="355472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rPr>
              <a:t>一、</a:t>
            </a:r>
            <a:r>
              <a:rPr kumimoji="1" lang="en-US" altLang="zh-TW"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學生實際出席日數（不含公、喪、病假），須達</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六學期總出席日數之三分之二以上</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二、學生日常生活表現六學期成績依教師輔導與管教學生之相關規定，</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辦理功過相抵</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、獎懲實施、懲罰存記及改過銷過等事項，且依規定程序審核通過註銷後，其</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記錄未達三大過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三小過等同一大過</a:t>
            </a:r>
            <a:r>
              <a:rPr kumimoji="1" lang="en-US" altLang="zh-TW"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者。</a:t>
            </a:r>
            <a:r>
              <a:rPr kumimoji="1" lang="zh-TW" altLang="en-US" sz="2800" b="0" i="0" u="none" strike="noStrike" kern="1200" cap="none" spc="0" normalizeH="0" baseline="0" noProof="0" dirty="0">
                <a:ln>
                  <a:noFill/>
                </a:ln>
                <a:solidFill>
                  <a:srgbClr val="000000"/>
                </a:solidFill>
                <a:effectLst/>
                <a:uLnTx/>
                <a:uFillTx/>
                <a:latin typeface="Calibri" pitchFamily="34" charset="0"/>
                <a:ea typeface="微軟正黑體" pitchFamily="34" charset="-120"/>
                <a:cs typeface="新細明體" pitchFamily="18" charset="-120"/>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三、學生學習領域畢業成績</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至少四大領域</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含</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成績達丙等</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六十分</a:t>
            </a:r>
            <a:r>
              <a:rPr kumimoji="1" lang="en-US" altLang="zh-TW"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a:t>
            </a:r>
            <a:r>
              <a:rPr kumimoji="1" lang="zh-TW" altLang="en-US" sz="2800" b="0" i="0" u="none" strike="noStrike" kern="1200" cap="none" spc="0" normalizeH="0" baseline="0" noProof="0" dirty="0">
                <a:ln>
                  <a:noFill/>
                </a:ln>
                <a:solidFill>
                  <a:srgbClr val="FF0000"/>
                </a:solidFill>
                <a:effectLst/>
                <a:uLnTx/>
                <a:uFillTx/>
                <a:latin typeface="標楷體" pitchFamily="65" charset="-120"/>
                <a:ea typeface="標楷體" pitchFamily="65" charset="-120"/>
                <a:cs typeface="新細明體" pitchFamily="18" charset="-120"/>
              </a:rPr>
              <a:t>以上者</a:t>
            </a:r>
            <a:r>
              <a:rPr kumimoji="1" lang="zh-TW" altLang="en-US" sz="2800" b="0" i="0" u="none" strike="noStrike" kern="1200" cap="none" spc="0" normalizeH="0" baseline="0" noProof="0" dirty="0">
                <a:ln>
                  <a:noFill/>
                </a:ln>
                <a:solidFill>
                  <a:srgbClr val="000000"/>
                </a:solidFill>
                <a:effectLst/>
                <a:uLnTx/>
                <a:uFillTx/>
                <a:latin typeface="標楷體" pitchFamily="65" charset="-120"/>
                <a:ea typeface="標楷體" pitchFamily="65" charset="-120"/>
                <a:cs typeface="新細明體" pitchFamily="18" charset="-120"/>
              </a:rPr>
              <a:t>。</a:t>
            </a:r>
            <a:endParaRPr kumimoji="1" lang="zh-TW" altLang="en-US" sz="2800" b="0" i="0" u="none" strike="noStrike" kern="1200" cap="none" spc="0" normalizeH="0" baseline="0" noProof="0" dirty="0">
              <a:ln>
                <a:noFill/>
              </a:ln>
              <a:solidFill>
                <a:srgbClr val="000000"/>
              </a:solidFill>
              <a:effectLst/>
              <a:uLnTx/>
              <a:uFillTx/>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4" y="1000125"/>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48485" name="群組 7"/>
          <p:cNvGrpSpPr>
            <a:grpSpLocks/>
          </p:cNvGrpSpPr>
          <p:nvPr/>
        </p:nvGrpSpPr>
        <p:grpSpPr bwMode="auto">
          <a:xfrm>
            <a:off x="4540896" y="915057"/>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endPar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總分</a:t>
              </a:r>
              <a:r>
                <a:rPr kumimoji="1" lang="en-US" altLang="zh-TW"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32</a:t>
              </a:r>
              <a:r>
                <a:rPr kumimoji="1" lang="zh-TW" altLang="en-US" sz="2400" b="1" i="0" u="none" strike="noStrike" kern="1200" cap="none" spc="0" normalizeH="0" baseline="0" noProof="0" dirty="0">
                  <a:ln>
                    <a:noFill/>
                  </a:ln>
                  <a:solidFill>
                    <a:srgbClr val="17375E"/>
                  </a:solidFill>
                  <a:effectLst/>
                  <a:uLnTx/>
                  <a:uFillTx/>
                  <a:latin typeface="標楷體" panose="03000509000000000000" pitchFamily="65" charset="-120"/>
                  <a:ea typeface="標楷體" panose="03000509000000000000" pitchFamily="65" charset="-120"/>
                  <a:cs typeface="+mn-cs"/>
                </a:rPr>
                <a:t>分</a:t>
              </a:r>
            </a:p>
          </p:txBody>
        </p:sp>
      </p:grpSp>
      <p:sp>
        <p:nvSpPr>
          <p:cNvPr id="11" name="文字方塊 10"/>
          <p:cNvSpPr txBox="1"/>
          <p:nvPr/>
        </p:nvSpPr>
        <p:spPr>
          <a:xfrm>
            <a:off x="6528048" y="786290"/>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畢業資格：</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6</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修業資格：</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2</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858299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415480" y="1235075"/>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7" y="1127919"/>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528048" y="1306493"/>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dirty="0">
                <a:solidFill>
                  <a:srgbClr val="000090"/>
                </a:solidFill>
                <a:latin typeface="標楷體" panose="03000509000000000000" pitchFamily="65" charset="-120"/>
                <a:ea typeface="標楷體" panose="03000509000000000000" pitchFamily="65" charset="-120"/>
              </a:rPr>
              <a:t>生涯規劃：</a:t>
            </a:r>
            <a:r>
              <a:rPr kumimoji="0" lang="en-US" altLang="zh-TW" sz="3600" b="1" dirty="0">
                <a:solidFill>
                  <a:srgbClr val="000090"/>
                </a:solidFill>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sz="3600" b="1" dirty="0">
                <a:solidFill>
                  <a:srgbClr val="000090"/>
                </a:solidFill>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600" b="1" dirty="0">
              <a:solidFill>
                <a:srgbClr val="000090"/>
              </a:solidFill>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Rectangle 11"/>
          <p:cNvSpPr>
            <a:spLocks noChangeArrowheads="1"/>
          </p:cNvSpPr>
          <p:nvPr/>
        </p:nvSpPr>
        <p:spPr bwMode="auto">
          <a:xfrm>
            <a:off x="479376" y="2314398"/>
            <a:ext cx="11521280" cy="399878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lnSpc>
                <a:spcPts val="4400"/>
              </a:lnSpc>
              <a:buFontTx/>
              <a:buChar char="•"/>
              <a:defRPr/>
            </a:pP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zh-TW" b="1" dirty="0">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志願序（</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15</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(12</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8</a:t>
            </a:r>
            <a:r>
              <a:rPr kumimoji="0" lang="zh-TW"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(9</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10</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11</a:t>
            </a:r>
            <a:r>
              <a:rPr kumimoji="0" lang="zh-TW"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 </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13</a:t>
            </a:r>
            <a:r>
              <a:rPr kumimoji="0" lang="zh-TW"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1</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，第</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16~30</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志願</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分</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 ，可選填</a:t>
            </a:r>
            <a:r>
              <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rPr>
              <a:t>30</a:t>
            </a: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個志願數</a:t>
            </a:r>
          </a:p>
          <a:p>
            <a:pPr eaLnBrk="1" hangingPunct="1">
              <a:lnSpc>
                <a:spcPts val="4400"/>
              </a:lnSpc>
              <a:buFontTx/>
              <a:buChar char="•"/>
              <a:defRPr/>
            </a:pPr>
            <a:r>
              <a:rPr lang="zh-TW" altLang="zh-TW"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職業類科</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同一職</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群各科別連續選填為志願時，視為同一志願</a:t>
            </a:r>
            <a:r>
              <a:rPr lang="zh-TW" altLang="en-US" b="1" dirty="0">
                <a:latin typeface="Times New Roman" panose="02020603050405020304" pitchFamily="18" charset="0"/>
                <a:ea typeface="標楷體" panose="03000509000000000000" pitchFamily="65" charset="-120"/>
                <a:cs typeface="Times New Roman" panose="02020603050405020304" pitchFamily="18" charset="0"/>
              </a:rPr>
              <a:t>序</a:t>
            </a:r>
            <a:r>
              <a:rPr lang="zh-TW" altLang="zh-TW" b="1" dirty="0">
                <a:latin typeface="Times New Roman" panose="02020603050405020304" pitchFamily="18" charset="0"/>
                <a:ea typeface="標楷體" panose="03000509000000000000" pitchFamily="65" charset="-120"/>
                <a:cs typeface="Times New Roman" panose="02020603050405020304" pitchFamily="18" charset="0"/>
              </a:rPr>
              <a:t>計分</a:t>
            </a:r>
            <a:endParaRPr kumimoji="0" lang="en-US" altLang="zh-TW" b="1" dirty="0">
              <a:latin typeface="Times New Roman" panose="02020603050405020304" pitchFamily="18" charset="0"/>
              <a:ea typeface="標楷體" panose="03000509000000000000" pitchFamily="65" charset="-120"/>
              <a:cs typeface="Times New Roman" panose="02020603050405020304" pitchFamily="18" charset="0"/>
            </a:endParaRPr>
          </a:p>
          <a:p>
            <a:pPr eaLnBrk="1" hangingPunct="1">
              <a:lnSpc>
                <a:spcPts val="4400"/>
              </a:lnSpc>
              <a:buFontTx/>
              <a:buChar char="•"/>
              <a:defRPr/>
            </a:pPr>
            <a:r>
              <a:rPr kumimoji="0" lang="zh-TW" altLang="en-US" b="1" dirty="0">
                <a:latin typeface="Times New Roman" panose="02020603050405020304" pitchFamily="18" charset="0"/>
                <a:ea typeface="標楷體" panose="03000509000000000000" pitchFamily="65" charset="-120"/>
                <a:cs typeface="Times New Roman" panose="02020603050405020304" pitchFamily="18" charset="0"/>
              </a:rPr>
              <a:t>當總積分完全相同需進行超額比序，比序至「志願序積分」項目時，</a:t>
            </a:r>
            <a:r>
              <a:rPr kumimoji="0"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志願序積分高者將優先錄取。</a:t>
            </a:r>
          </a:p>
        </p:txBody>
      </p:sp>
    </p:spTree>
    <p:custDataLst>
      <p:tags r:id="rId1"/>
    </p:custData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335360" y="1325565"/>
            <a:ext cx="11233248" cy="2031428"/>
          </a:xfrm>
        </p:spPr>
        <p:txBody>
          <a:bodyPr/>
          <a:lstStyle/>
          <a:p>
            <a:pPr marL="228600" indent="-228600"/>
            <a:r>
              <a:rPr lang="zh-TW" altLang="en-US" sz="2800" dirty="0">
                <a:latin typeface="Times New Roman" panose="02020603050405020304" pitchFamily="18" charset="0"/>
                <a:ea typeface="標楷體" pitchFamily="65" charset="-120"/>
                <a:cs typeface="Times New Roman" panose="02020603050405020304" pitchFamily="18" charset="0"/>
              </a:rPr>
              <a:t>志願序別</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a:t>
            </a:r>
            <a:r>
              <a:rPr lang="en-US" altLang="zh-TW" sz="2800" dirty="0">
                <a:latin typeface="Times New Roman" panose="02020603050405020304" pitchFamily="18" charset="0"/>
                <a:ea typeface="標楷體" pitchFamily="65" charset="-120"/>
                <a:cs typeface="Times New Roman" panose="02020603050405020304" pitchFamily="18" charset="0"/>
              </a:rPr>
              <a:t>2</a:t>
            </a:r>
            <a:r>
              <a:rPr lang="zh-TW" altLang="en-US" sz="2800" dirty="0">
                <a:latin typeface="Times New Roman" panose="02020603050405020304" pitchFamily="18" charset="0"/>
                <a:ea typeface="標楷體" pitchFamily="65" charset="-120"/>
                <a:cs typeface="Times New Roman" panose="02020603050405020304" pitchFamily="18" charset="0"/>
              </a:rPr>
              <a:t>、</a:t>
            </a:r>
            <a:r>
              <a:rPr lang="en-US" altLang="zh-TW" sz="2800" dirty="0">
                <a:latin typeface="Times New Roman" panose="02020603050405020304" pitchFamily="18" charset="0"/>
                <a:ea typeface="標楷體" pitchFamily="65" charset="-120"/>
                <a:cs typeface="Times New Roman" panose="02020603050405020304" pitchFamily="18" charset="0"/>
              </a:rPr>
              <a:t>3</a:t>
            </a:r>
            <a:r>
              <a:rPr lang="zh-TW" altLang="en-US" sz="2800" dirty="0">
                <a:latin typeface="Times New Roman" panose="02020603050405020304" pitchFamily="18" charset="0"/>
                <a:ea typeface="標楷體" pitchFamily="65" charset="-120"/>
                <a:cs typeface="Times New Roman" panose="02020603050405020304" pitchFamily="18" charset="0"/>
              </a:rPr>
              <a:t>志願</a:t>
            </a:r>
            <a:r>
              <a:rPr lang="en-US" altLang="zh-TW" sz="2800" dirty="0">
                <a:latin typeface="Times New Roman" panose="02020603050405020304" pitchFamily="18" charset="0"/>
                <a:ea typeface="標楷體" pitchFamily="65" charset="-120"/>
                <a:cs typeface="Times New Roman" panose="02020603050405020304" pitchFamily="18" charset="0"/>
              </a:rPr>
              <a:t>15</a:t>
            </a:r>
            <a:r>
              <a:rPr lang="zh-TW" altLang="en-US" sz="2800" dirty="0">
                <a:latin typeface="Times New Roman" panose="02020603050405020304" pitchFamily="18" charset="0"/>
                <a:ea typeface="標楷體" pitchFamily="65" charset="-120"/>
                <a:cs typeface="Times New Roman" panose="02020603050405020304" pitchFamily="18" charset="0"/>
              </a:rPr>
              <a:t>分，</a:t>
            </a:r>
            <a:r>
              <a:rPr lang="en-US" altLang="zh-TW" sz="2800" dirty="0">
                <a:latin typeface="Times New Roman" panose="02020603050405020304" pitchFamily="18" charset="0"/>
                <a:ea typeface="標楷體" pitchFamily="65" charset="-120"/>
                <a:cs typeface="Times New Roman" panose="02020603050405020304" pitchFamily="18" charset="0"/>
              </a:rPr>
              <a:t>4</a:t>
            </a:r>
            <a:r>
              <a:rPr lang="zh-TW" altLang="en-US" sz="2800" dirty="0">
                <a:latin typeface="Times New Roman" panose="02020603050405020304" pitchFamily="18" charset="0"/>
                <a:ea typeface="標楷體" pitchFamily="65" charset="-120"/>
                <a:cs typeface="Times New Roman" panose="02020603050405020304" pitchFamily="18" charset="0"/>
              </a:rPr>
              <a:t>、</a:t>
            </a:r>
            <a:r>
              <a:rPr lang="en-US" altLang="zh-TW" sz="2800" dirty="0">
                <a:latin typeface="Times New Roman" panose="02020603050405020304" pitchFamily="18" charset="0"/>
                <a:ea typeface="標楷體" pitchFamily="65" charset="-120"/>
                <a:cs typeface="Times New Roman" panose="02020603050405020304" pitchFamily="18" charset="0"/>
              </a:rPr>
              <a:t>5</a:t>
            </a:r>
            <a:r>
              <a:rPr lang="zh-TW" altLang="en-US" sz="2800" dirty="0">
                <a:latin typeface="Times New Roman" panose="02020603050405020304" pitchFamily="18" charset="0"/>
                <a:ea typeface="標楷體" pitchFamily="65" charset="-120"/>
                <a:cs typeface="Times New Roman" panose="02020603050405020304" pitchFamily="18" charset="0"/>
              </a:rPr>
              <a:t>、</a:t>
            </a:r>
            <a:r>
              <a:rPr lang="en-US" altLang="zh-TW" sz="2800" dirty="0">
                <a:latin typeface="Times New Roman" panose="02020603050405020304" pitchFamily="18" charset="0"/>
                <a:ea typeface="標楷體" pitchFamily="65" charset="-120"/>
                <a:cs typeface="Times New Roman" panose="02020603050405020304" pitchFamily="18" charset="0"/>
              </a:rPr>
              <a:t>6</a:t>
            </a:r>
            <a:r>
              <a:rPr lang="zh-TW" altLang="en-US" sz="2800" dirty="0">
                <a:latin typeface="Times New Roman" panose="02020603050405020304" pitchFamily="18" charset="0"/>
                <a:ea typeface="標楷體" pitchFamily="65" charset="-120"/>
                <a:cs typeface="Times New Roman" panose="02020603050405020304" pitchFamily="18" charset="0"/>
              </a:rPr>
              <a:t>志願</a:t>
            </a:r>
            <a:r>
              <a:rPr lang="en-US" altLang="zh-TW" sz="2800" dirty="0">
                <a:latin typeface="Times New Roman" panose="02020603050405020304" pitchFamily="18" charset="0"/>
                <a:ea typeface="標楷體" pitchFamily="65" charset="-120"/>
                <a:cs typeface="Times New Roman" panose="02020603050405020304" pitchFamily="18" charset="0"/>
              </a:rPr>
              <a:t>12</a:t>
            </a:r>
            <a:r>
              <a:rPr lang="zh-TW" altLang="en-US" sz="2800" dirty="0">
                <a:latin typeface="Times New Roman" panose="02020603050405020304" pitchFamily="18" charset="0"/>
                <a:ea typeface="標楷體" pitchFamily="65" charset="-120"/>
                <a:cs typeface="Times New Roman" panose="02020603050405020304" pitchFamily="18" charset="0"/>
              </a:rPr>
              <a:t>分，</a:t>
            </a:r>
            <a:r>
              <a:rPr lang="en-US" altLang="zh-TW" sz="2800" dirty="0">
                <a:latin typeface="Times New Roman" panose="02020603050405020304" pitchFamily="18" charset="0"/>
                <a:ea typeface="標楷體" pitchFamily="65" charset="-120"/>
                <a:cs typeface="Times New Roman" panose="02020603050405020304" pitchFamily="18" charset="0"/>
              </a:rPr>
              <a:t>…16</a:t>
            </a:r>
            <a:r>
              <a:rPr lang="zh-TW" altLang="en-US" sz="2800" dirty="0">
                <a:latin typeface="Times New Roman" panose="02020603050405020304" pitchFamily="18" charset="0"/>
                <a:ea typeface="標楷體" pitchFamily="65" charset="-120"/>
                <a:cs typeface="Times New Roman" panose="02020603050405020304" pitchFamily="18" charset="0"/>
              </a:rPr>
              <a:t>至</a:t>
            </a:r>
            <a:r>
              <a:rPr lang="en-US" altLang="zh-TW" sz="2800" dirty="0">
                <a:latin typeface="Times New Roman" panose="02020603050405020304" pitchFamily="18" charset="0"/>
                <a:ea typeface="標楷體" pitchFamily="65" charset="-120"/>
                <a:cs typeface="Times New Roman" panose="02020603050405020304" pitchFamily="18" charset="0"/>
              </a:rPr>
              <a:t>30</a:t>
            </a:r>
            <a:r>
              <a:rPr lang="zh-TW" altLang="en-US" sz="2800" dirty="0">
                <a:latin typeface="Times New Roman" panose="02020603050405020304" pitchFamily="18" charset="0"/>
                <a:ea typeface="標楷體" pitchFamily="65" charset="-120"/>
                <a:cs typeface="Times New Roman" panose="02020603050405020304" pitchFamily="18" charset="0"/>
              </a:rPr>
              <a:t>志願</a:t>
            </a:r>
            <a:r>
              <a:rPr lang="en-US" altLang="zh-TW" sz="2800" dirty="0">
                <a:latin typeface="Times New Roman" panose="02020603050405020304" pitchFamily="18" charset="0"/>
                <a:ea typeface="標楷體" pitchFamily="65" charset="-120"/>
                <a:cs typeface="Times New Roman" panose="02020603050405020304" pitchFamily="18" charset="0"/>
              </a:rPr>
              <a:t>1</a:t>
            </a:r>
            <a:r>
              <a:rPr lang="zh-TW" altLang="en-US" sz="2800" dirty="0">
                <a:latin typeface="Times New Roman" panose="02020603050405020304" pitchFamily="18" charset="0"/>
                <a:ea typeface="標楷體" pitchFamily="65" charset="-120"/>
                <a:cs typeface="Times New Roman" panose="02020603050405020304" pitchFamily="18" charset="0"/>
              </a:rPr>
              <a:t>分。</a:t>
            </a:r>
          </a:p>
          <a:p>
            <a:pPr marL="228600" indent="-228600"/>
            <a:r>
              <a:rPr lang="zh-TW" altLang="en-US" sz="2800" dirty="0">
                <a:latin typeface="Times New Roman" panose="02020603050405020304" pitchFamily="18" charset="0"/>
                <a:ea typeface="標楷體" pitchFamily="65" charset="-120"/>
                <a:cs typeface="Times New Roman" panose="02020603050405020304" pitchFamily="18" charset="0"/>
              </a:rPr>
              <a:t>總積分完全相同，需進行超額比序</a:t>
            </a:r>
            <a:r>
              <a:rPr lang="en-US" altLang="zh-TW" sz="2800" dirty="0">
                <a:latin typeface="Times New Roman" panose="02020603050405020304" pitchFamily="18" charset="0"/>
                <a:ea typeface="標楷體" pitchFamily="65" charset="-120"/>
                <a:cs typeface="Times New Roman" panose="02020603050405020304" pitchFamily="18" charset="0"/>
              </a:rPr>
              <a:t>(</a:t>
            </a:r>
            <a:r>
              <a:rPr lang="zh-TW" altLang="en-US" sz="2800" dirty="0">
                <a:latin typeface="Times New Roman" panose="02020603050405020304" pitchFamily="18" charset="0"/>
                <a:ea typeface="標楷體" pitchFamily="65" charset="-120"/>
                <a:cs typeface="Times New Roman" panose="02020603050405020304" pitchFamily="18" charset="0"/>
              </a:rPr>
              <a:t>低收入→適性輔導→多元學習→會考總積分→志願序積分→教育會考成績標示總點數→教育會考成績標示</a:t>
            </a:r>
            <a:r>
              <a:rPr lang="en-US" altLang="zh-TW" sz="2800" dirty="0">
                <a:latin typeface="Times New Roman" panose="02020603050405020304" pitchFamily="18" charset="0"/>
                <a:ea typeface="標楷體" pitchFamily="65" charset="-120"/>
                <a:cs typeface="Times New Roman" panose="02020603050405020304" pitchFamily="18" charset="0"/>
              </a:rPr>
              <a:t>)</a:t>
            </a:r>
            <a:r>
              <a:rPr lang="zh-TW" altLang="en-US" sz="2800" dirty="0">
                <a:latin typeface="Times New Roman" panose="02020603050405020304" pitchFamily="18" charset="0"/>
                <a:ea typeface="標楷體" pitchFamily="65" charset="-120"/>
                <a:cs typeface="Times New Roman" panose="02020603050405020304" pitchFamily="18" charset="0"/>
              </a:rPr>
              <a:t>，比序至</a:t>
            </a:r>
            <a:r>
              <a:rPr lang="zh-TW" altLang="en-US" sz="2800" dirty="0">
                <a:solidFill>
                  <a:srgbClr val="FF0000"/>
                </a:solidFill>
                <a:latin typeface="Times New Roman" panose="02020603050405020304" pitchFamily="18" charset="0"/>
                <a:ea typeface="標楷體" pitchFamily="65" charset="-120"/>
                <a:cs typeface="Times New Roman" panose="02020603050405020304" pitchFamily="18" charset="0"/>
              </a:rPr>
              <a:t>「志願序積分」</a:t>
            </a:r>
            <a:r>
              <a:rPr lang="zh-TW" altLang="en-US" sz="2800" dirty="0">
                <a:latin typeface="Times New Roman" panose="02020603050405020304" pitchFamily="18" charset="0"/>
                <a:ea typeface="標楷體" pitchFamily="65" charset="-120"/>
                <a:cs typeface="Times New Roman" panose="02020603050405020304" pitchFamily="18" charset="0"/>
              </a:rPr>
              <a:t>項目時，</a:t>
            </a:r>
            <a:r>
              <a:rPr lang="zh-TW" altLang="en-US" sz="2800" dirty="0">
                <a:solidFill>
                  <a:srgbClr val="FF0000"/>
                </a:solidFill>
                <a:latin typeface="Times New Roman" panose="02020603050405020304" pitchFamily="18" charset="0"/>
                <a:ea typeface="標楷體" pitchFamily="65" charset="-120"/>
                <a:cs typeface="Times New Roman" panose="02020603050405020304" pitchFamily="18" charset="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86393261"/>
              </p:ext>
            </p:extLst>
          </p:nvPr>
        </p:nvGraphicFramePr>
        <p:xfrm>
          <a:off x="263352" y="3429000"/>
          <a:ext cx="11665295" cy="3123990"/>
        </p:xfrm>
        <a:graphic>
          <a:graphicData uri="http://schemas.openxmlformats.org/drawingml/2006/table">
            <a:tbl>
              <a:tblPr/>
              <a:tblGrid>
                <a:gridCol w="1657870">
                  <a:extLst>
                    <a:ext uri="{9D8B030D-6E8A-4147-A177-3AD203B41FA5}">
                      <a16:colId xmlns:a16="http://schemas.microsoft.com/office/drawing/2014/main" val="20000"/>
                    </a:ext>
                  </a:extLst>
                </a:gridCol>
                <a:gridCol w="1365431">
                  <a:extLst>
                    <a:ext uri="{9D8B030D-6E8A-4147-A177-3AD203B41FA5}">
                      <a16:colId xmlns:a16="http://schemas.microsoft.com/office/drawing/2014/main" val="20001"/>
                    </a:ext>
                  </a:extLst>
                </a:gridCol>
                <a:gridCol w="1352530">
                  <a:extLst>
                    <a:ext uri="{9D8B030D-6E8A-4147-A177-3AD203B41FA5}">
                      <a16:colId xmlns:a16="http://schemas.microsoft.com/office/drawing/2014/main" val="20002"/>
                    </a:ext>
                  </a:extLst>
                </a:gridCol>
                <a:gridCol w="1455740">
                  <a:extLst>
                    <a:ext uri="{9D8B030D-6E8A-4147-A177-3AD203B41FA5}">
                      <a16:colId xmlns:a16="http://schemas.microsoft.com/office/drawing/2014/main" val="20003"/>
                    </a:ext>
                  </a:extLst>
                </a:gridCol>
                <a:gridCol w="1457893">
                  <a:extLst>
                    <a:ext uri="{9D8B030D-6E8A-4147-A177-3AD203B41FA5}">
                      <a16:colId xmlns:a16="http://schemas.microsoft.com/office/drawing/2014/main" val="20004"/>
                    </a:ext>
                  </a:extLst>
                </a:gridCol>
                <a:gridCol w="1460045">
                  <a:extLst>
                    <a:ext uri="{9D8B030D-6E8A-4147-A177-3AD203B41FA5}">
                      <a16:colId xmlns:a16="http://schemas.microsoft.com/office/drawing/2014/main" val="20005"/>
                    </a:ext>
                  </a:extLst>
                </a:gridCol>
                <a:gridCol w="1457893">
                  <a:extLst>
                    <a:ext uri="{9D8B030D-6E8A-4147-A177-3AD203B41FA5}">
                      <a16:colId xmlns:a16="http://schemas.microsoft.com/office/drawing/2014/main" val="20006"/>
                    </a:ext>
                  </a:extLst>
                </a:gridCol>
                <a:gridCol w="1457893">
                  <a:extLst>
                    <a:ext uri="{9D8B030D-6E8A-4147-A177-3AD203B41FA5}">
                      <a16:colId xmlns:a16="http://schemas.microsoft.com/office/drawing/2014/main" val="20007"/>
                    </a:ext>
                  </a:extLst>
                </a:gridCol>
              </a:tblGrid>
              <a:tr h="87620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1" i="0" u="none" strike="noStrike" cap="none" normalizeH="0" baseline="0" dirty="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1</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2</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3</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4</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5</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6</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rPr>
                        <a:t>7</a:t>
                      </a:r>
                      <a:endParaRPr kumimoji="0" lang="zh-TW" altLang="en-US" sz="2800" b="1" i="0" u="none" strike="noStrike" cap="none" normalizeH="0" baseline="0">
                        <a:ln>
                          <a:noFill/>
                        </a:ln>
                        <a:solidFill>
                          <a:srgbClr val="FFFFFF"/>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719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A</a:t>
                      </a: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B</a:t>
                      </a: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C</a:t>
                      </a: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D</a:t>
                      </a: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D</a:t>
                      </a:r>
                      <a:r>
                        <a:rPr kumimoji="0" lang="zh-TW" altLang="en-US"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應英科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E</a:t>
                      </a:r>
                      <a:r>
                        <a:rPr kumimoji="0" lang="zh-TW" altLang="en-US"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校</a:t>
                      </a:r>
                      <a:endParaRPr kumimoji="0" lang="en-US" altLang="zh-TW"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rPr>
                        <a:t>應日科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F</a:t>
                      </a:r>
                      <a:r>
                        <a:rPr kumimoji="0" lang="zh-TW" altLang="en-US" sz="28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校</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zh-TW" altLang="en-US" sz="2800" b="0" i="0" u="none" strike="noStrike" cap="none" normalizeH="0" baseline="0" dirty="0">
                          <a:ln>
                            <a:noFill/>
                          </a:ln>
                          <a:solidFill>
                            <a:schemeClr val="tx1"/>
                          </a:solidFill>
                          <a:effectLst/>
                          <a:latin typeface="Times New Roman" panose="02020603050405020304" pitchFamily="18" charset="0"/>
                          <a:ea typeface="標楷體" pitchFamily="65" charset="-120"/>
                          <a:cs typeface="Times New Roman" panose="02020603050405020304" pitchFamily="18" charset="0"/>
                        </a:rPr>
                        <a:t>普通科</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zh-TW" altLang="en-US" sz="2800" b="0" i="0" u="none" strike="noStrike" cap="none" normalizeH="0" baseline="0" dirty="0">
                        <a:ln>
                          <a:noFill/>
                        </a:ln>
                        <a:solidFill>
                          <a:srgbClr val="FF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87620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15</a:t>
                      </a:r>
                      <a:endPar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800" b="0" i="0" u="none" strike="noStrike" cap="none" normalizeH="0" baseline="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800" b="0" i="0" u="none" strike="noStrike"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8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rPr>
                        <a:t>12</a:t>
                      </a:r>
                      <a:endParaRPr kumimoji="0" lang="zh-TW" altLang="en-US" sz="2800" b="0" i="0" u="none" strike="noStrike" kern="1200" cap="none" normalizeH="0" baseline="0" dirty="0">
                        <a:ln>
                          <a:noFill/>
                        </a:ln>
                        <a:solidFill>
                          <a:srgbClr val="000000"/>
                        </a:solidFill>
                        <a:effectLst/>
                        <a:latin typeface="Times New Roman" panose="02020603050405020304" pitchFamily="18" charset="0"/>
                        <a:ea typeface="標楷體" pitchFamily="65" charset="-120"/>
                        <a:cs typeface="Times New Roman" panose="02020603050405020304" pitchFamily="18" charset="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22160865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479376" y="1268412"/>
            <a:ext cx="1087320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98</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171280326"/>
              </p:ext>
            </p:extLst>
          </p:nvPr>
        </p:nvGraphicFramePr>
        <p:xfrm>
          <a:off x="1839672" y="1945478"/>
          <a:ext cx="9872952" cy="2049465"/>
        </p:xfrm>
        <a:graphic>
          <a:graphicData uri="http://schemas.openxmlformats.org/drawingml/2006/table">
            <a:tbl>
              <a:tblPr/>
              <a:tblGrid>
                <a:gridCol w="1359080">
                  <a:extLst>
                    <a:ext uri="{9D8B030D-6E8A-4147-A177-3AD203B41FA5}">
                      <a16:colId xmlns:a16="http://schemas.microsoft.com/office/drawing/2014/main" val="20000"/>
                    </a:ext>
                  </a:extLst>
                </a:gridCol>
                <a:gridCol w="1108525">
                  <a:extLst>
                    <a:ext uri="{9D8B030D-6E8A-4147-A177-3AD203B41FA5}">
                      <a16:colId xmlns:a16="http://schemas.microsoft.com/office/drawing/2014/main" val="20001"/>
                    </a:ext>
                  </a:extLst>
                </a:gridCol>
                <a:gridCol w="1245191">
                  <a:extLst>
                    <a:ext uri="{9D8B030D-6E8A-4147-A177-3AD203B41FA5}">
                      <a16:colId xmlns:a16="http://schemas.microsoft.com/office/drawing/2014/main" val="20002"/>
                    </a:ext>
                  </a:extLst>
                </a:gridCol>
                <a:gridCol w="1224945">
                  <a:extLst>
                    <a:ext uri="{9D8B030D-6E8A-4147-A177-3AD203B41FA5}">
                      <a16:colId xmlns:a16="http://schemas.microsoft.com/office/drawing/2014/main" val="20003"/>
                    </a:ext>
                  </a:extLst>
                </a:gridCol>
                <a:gridCol w="1235069">
                  <a:extLst>
                    <a:ext uri="{9D8B030D-6E8A-4147-A177-3AD203B41FA5}">
                      <a16:colId xmlns:a16="http://schemas.microsoft.com/office/drawing/2014/main" val="20004"/>
                    </a:ext>
                  </a:extLst>
                </a:gridCol>
                <a:gridCol w="1232537">
                  <a:extLst>
                    <a:ext uri="{9D8B030D-6E8A-4147-A177-3AD203B41FA5}">
                      <a16:colId xmlns:a16="http://schemas.microsoft.com/office/drawing/2014/main" val="20005"/>
                    </a:ext>
                  </a:extLst>
                </a:gridCol>
                <a:gridCol w="1235069">
                  <a:extLst>
                    <a:ext uri="{9D8B030D-6E8A-4147-A177-3AD203B41FA5}">
                      <a16:colId xmlns:a16="http://schemas.microsoft.com/office/drawing/2014/main" val="20006"/>
                    </a:ext>
                  </a:extLst>
                </a:gridCol>
                <a:gridCol w="1232536">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應日科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應英科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extLst>
              <p:ext uri="{D42A27DB-BD31-4B8C-83A1-F6EECF244321}">
                <p14:modId xmlns:p14="http://schemas.microsoft.com/office/powerpoint/2010/main" val="1716195271"/>
              </p:ext>
            </p:extLst>
          </p:nvPr>
        </p:nvGraphicFramePr>
        <p:xfrm>
          <a:off x="1839672" y="4783137"/>
          <a:ext cx="9872951" cy="1938339"/>
        </p:xfrm>
        <a:graphic>
          <a:graphicData uri="http://schemas.openxmlformats.org/drawingml/2006/table">
            <a:tbl>
              <a:tblPr/>
              <a:tblGrid>
                <a:gridCol w="1344956">
                  <a:extLst>
                    <a:ext uri="{9D8B030D-6E8A-4147-A177-3AD203B41FA5}">
                      <a16:colId xmlns:a16="http://schemas.microsoft.com/office/drawing/2014/main" val="20000"/>
                    </a:ext>
                  </a:extLst>
                </a:gridCol>
                <a:gridCol w="1102086">
                  <a:extLst>
                    <a:ext uri="{9D8B030D-6E8A-4147-A177-3AD203B41FA5}">
                      <a16:colId xmlns:a16="http://schemas.microsoft.com/office/drawing/2014/main" val="20001"/>
                    </a:ext>
                  </a:extLst>
                </a:gridCol>
                <a:gridCol w="1262472">
                  <a:extLst>
                    <a:ext uri="{9D8B030D-6E8A-4147-A177-3AD203B41FA5}">
                      <a16:colId xmlns:a16="http://schemas.microsoft.com/office/drawing/2014/main" val="20002"/>
                    </a:ext>
                  </a:extLst>
                </a:gridCol>
                <a:gridCol w="1278512">
                  <a:extLst>
                    <a:ext uri="{9D8B030D-6E8A-4147-A177-3AD203B41FA5}">
                      <a16:colId xmlns:a16="http://schemas.microsoft.com/office/drawing/2014/main" val="20003"/>
                    </a:ext>
                  </a:extLst>
                </a:gridCol>
                <a:gridCol w="1296842">
                  <a:extLst>
                    <a:ext uri="{9D8B030D-6E8A-4147-A177-3AD203B41FA5}">
                      <a16:colId xmlns:a16="http://schemas.microsoft.com/office/drawing/2014/main" val="20004"/>
                    </a:ext>
                  </a:extLst>
                </a:gridCol>
                <a:gridCol w="1163950">
                  <a:extLst>
                    <a:ext uri="{9D8B030D-6E8A-4147-A177-3AD203B41FA5}">
                      <a16:colId xmlns:a16="http://schemas.microsoft.com/office/drawing/2014/main" val="20005"/>
                    </a:ext>
                  </a:extLst>
                </a:gridCol>
                <a:gridCol w="1255601">
                  <a:extLst>
                    <a:ext uri="{9D8B030D-6E8A-4147-A177-3AD203B41FA5}">
                      <a16:colId xmlns:a16="http://schemas.microsoft.com/office/drawing/2014/main" val="20006"/>
                    </a:ext>
                  </a:extLst>
                </a:gridCol>
                <a:gridCol w="1168532">
                  <a:extLst>
                    <a:ext uri="{9D8B030D-6E8A-4147-A177-3AD203B41FA5}">
                      <a16:colId xmlns:a16="http://schemas.microsoft.com/office/drawing/2014/main" val="20007"/>
                    </a:ext>
                  </a:extLst>
                </a:gridCol>
              </a:tblGrid>
              <a:tr h="45815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95154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D</a:t>
                      </a:r>
                      <a:r>
                        <a:rPr kumimoji="0" lang="zh-TW" altLang="en-US" sz="2400" b="0" i="0" u="none" strike="noStrike" cap="none" normalizeH="0" baseline="0" dirty="0">
                          <a:ln>
                            <a:noFill/>
                          </a:ln>
                          <a:solidFill>
                            <a:srgbClr val="000000"/>
                          </a:solidFill>
                          <a:effectLst/>
                          <a:latin typeface="Calibri" pitchFamily="34" charset="0"/>
                          <a:ea typeface="新細明體" pitchFamily="18" charset="-120"/>
                        </a:rPr>
                        <a:t>校</a:t>
                      </a: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E</a:t>
                      </a:r>
                      <a:r>
                        <a:rPr kumimoji="0" lang="zh-TW" altLang="en-US" sz="2400" b="0" i="0" u="none" strike="noStrike" cap="none" normalizeH="0" baseline="0" dirty="0">
                          <a:ln>
                            <a:noFill/>
                          </a:ln>
                          <a:solidFill>
                            <a:srgbClr val="000000"/>
                          </a:solidFill>
                          <a:effectLst/>
                          <a:latin typeface="Calibri" pitchFamily="34" charset="0"/>
                          <a:ea typeface="新細明體" pitchFamily="18" charset="-120"/>
                        </a:rPr>
                        <a:t>校</a:t>
                      </a:r>
                      <a:endParaRPr kumimoji="0" lang="en-US" altLang="zh-TW" sz="2400" b="0" i="0" u="none" strike="noStrike" cap="none" normalizeH="0" baseline="0" dirty="0">
                        <a:ln>
                          <a:noFill/>
                        </a:ln>
                        <a:solidFill>
                          <a:srgbClr val="000000"/>
                        </a:solidFill>
                        <a:effectLst/>
                        <a:latin typeface="Calibri" pitchFamily="34" charset="0"/>
                        <a:ea typeface="新細明體" pitchFamily="18" charset="-12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528638">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4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3476566" y="3375004"/>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4588132" y="3389586"/>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5915980" y="3376877"/>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213757" y="6145212"/>
            <a:ext cx="6189840"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70082" y="6245440"/>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807936" y="6253599"/>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ustDataLst>
      <p:tags r:id="rId1"/>
    </p:custDataLst>
    <p:extLst>
      <p:ext uri="{BB962C8B-B14F-4D97-AF65-F5344CB8AC3E}">
        <p14:creationId xmlns:p14="http://schemas.microsoft.com/office/powerpoint/2010/main" val="2835628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ustDataLst>
      <p:tags r:id="rId1"/>
    </p:custDataLst>
    <p:extLst>
      <p:ext uri="{BB962C8B-B14F-4D97-AF65-F5344CB8AC3E}">
        <p14:creationId xmlns:p14="http://schemas.microsoft.com/office/powerpoint/2010/main" val="72823636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  生涯規劃：</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報名校、科與生涯規劃建議</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與「</a:t>
            </a:r>
            <a:r>
              <a:rPr kumimoji="0"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家長意見</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」相符者得</a:t>
            </a:r>
            <a:r>
              <a:rPr kumimoji="0"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與「</a:t>
            </a:r>
            <a:r>
              <a:rPr kumimoji="0"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導師意見</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」相符者得</a:t>
            </a:r>
            <a:r>
              <a:rPr kumimoji="0"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與「</a:t>
            </a:r>
            <a:r>
              <a:rPr kumimoji="0"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輔導教師意見</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」相符者得</a:t>
            </a:r>
            <a:r>
              <a:rPr kumimoji="0"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32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  就近入學：</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5</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54638" name="Text Box 12"/>
          <p:cNvSpPr txBox="1">
            <a:spLocks noChangeArrowheads="1"/>
          </p:cNvSpPr>
          <p:nvPr/>
        </p:nvSpPr>
        <p:spPr bwMode="auto">
          <a:xfrm>
            <a:off x="2140744" y="5006370"/>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桃園區學生符合就近入學得</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5</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p>
          <a:p>
            <a:pPr marL="0" marR="0" lvl="0" indent="0" algn="l" defTabSz="914400" rtl="0" eaLnBrk="0" fontAlgn="base" latinLnBrk="0" hangingPunct="0">
              <a:lnSpc>
                <a:spcPct val="100000"/>
              </a:lnSpc>
              <a:spcBef>
                <a:spcPct val="5000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共同就學區學生得</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5</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p>
        </p:txBody>
      </p:sp>
    </p:spTree>
    <p:custDataLst>
      <p:tags r:id="rId1"/>
    </p:custDataLst>
    <p:extLst>
      <p:ext uri="{BB962C8B-B14F-4D97-AF65-F5344CB8AC3E}">
        <p14:creationId xmlns:p14="http://schemas.microsoft.com/office/powerpoint/2010/main" val="777231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矩形 9">
            <a:extLst>
              <a:ext uri="{FF2B5EF4-FFF2-40B4-BE49-F238E27FC236}">
                <a16:creationId xmlns:a16="http://schemas.microsoft.com/office/drawing/2014/main" id="{66285A73-AAFF-4C9B-8741-8F8CEDACCF3C}"/>
              </a:ext>
            </a:extLst>
          </p:cNvPr>
          <p:cNvSpPr>
            <a:spLocks noChangeArrowheads="1"/>
          </p:cNvSpPr>
          <p:nvPr/>
        </p:nvSpPr>
        <p:spPr bwMode="auto">
          <a:xfrm>
            <a:off x="1524000" y="908051"/>
            <a:ext cx="9144000" cy="504825"/>
          </a:xfrm>
          <a:prstGeom prst="rect">
            <a:avLst/>
          </a:prstGeom>
          <a:solidFill>
            <a:srgbClr val="CCFF99"/>
          </a:solidFill>
          <a:ln w="25400" algn="ctr">
            <a:solidFill>
              <a:srgbClr val="669900"/>
            </a:solidFill>
            <a:round/>
            <a:headEnd/>
            <a:tailEnd/>
          </a:ln>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165100" marR="0" lvl="0" indent="-165100" algn="just" defTabSz="914400" rtl="0" eaLnBrk="1" fontAlgn="base" latinLnBrk="0" hangingPunct="1">
              <a:lnSpc>
                <a:spcPct val="100000"/>
              </a:lnSpc>
              <a:spcBef>
                <a:spcPct val="0"/>
              </a:spcBef>
              <a:spcAft>
                <a:spcPct val="0"/>
              </a:spcAft>
              <a:buClrTx/>
              <a:buSzTx/>
              <a:buFontTx/>
              <a:buNone/>
              <a:tabLst/>
              <a:defRPr/>
            </a:pPr>
            <a:r>
              <a:rPr kumimoji="0" lang="zh-TW" altLang="en-US" sz="2800" b="1" i="0" u="none" strike="noStrike" kern="1200" cap="none" spc="0" normalizeH="0" baseline="0" noProof="0">
                <a:ln>
                  <a:noFill/>
                </a:ln>
                <a:solidFill>
                  <a:srgbClr val="C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a:t>
            </a:r>
            <a:r>
              <a:rPr kumimoji="0" lang="zh-TW" altLang="en-US"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五、生涯發展規劃書</a:t>
            </a:r>
            <a:endParaRPr kumimoji="0" lang="zh-TW" altLang="zh-TW" sz="28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pic>
        <p:nvPicPr>
          <p:cNvPr id="11" name="Picture 2">
            <a:extLst>
              <a:ext uri="{FF2B5EF4-FFF2-40B4-BE49-F238E27FC236}">
                <a16:creationId xmlns:a16="http://schemas.microsoft.com/office/drawing/2014/main" id="{D5CF9C19-10C4-4C12-8E59-378AEAC036C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35560" y="1481909"/>
            <a:ext cx="3816424" cy="535911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2" name="Picture 3">
            <a:extLst>
              <a:ext uri="{FF2B5EF4-FFF2-40B4-BE49-F238E27FC236}">
                <a16:creationId xmlns:a16="http://schemas.microsoft.com/office/drawing/2014/main" id="{C0C20FE2-E3C1-4FDA-B783-D38342A6D75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0354" y="1489275"/>
            <a:ext cx="3796665" cy="5348745"/>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pic>
        <p:nvPicPr>
          <p:cNvPr id="168965" name="圖片 1">
            <a:extLst>
              <a:ext uri="{FF2B5EF4-FFF2-40B4-BE49-F238E27FC236}">
                <a16:creationId xmlns:a16="http://schemas.microsoft.com/office/drawing/2014/main" id="{6596C654-CD1E-4A6A-8758-7C7798A1A2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31950" y="5167313"/>
            <a:ext cx="12954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6" name="矩形 1">
            <a:extLst>
              <a:ext uri="{FF2B5EF4-FFF2-40B4-BE49-F238E27FC236}">
                <a16:creationId xmlns:a16="http://schemas.microsoft.com/office/drawing/2014/main" id="{03FE4C49-1CD9-448F-834F-146D61697BD0}"/>
              </a:ext>
            </a:extLst>
          </p:cNvPr>
          <p:cNvSpPr>
            <a:spLocks noChangeArrowheads="1"/>
          </p:cNvSpPr>
          <p:nvPr/>
        </p:nvSpPr>
        <p:spPr bwMode="auto">
          <a:xfrm>
            <a:off x="6527801" y="3716338"/>
            <a:ext cx="576263" cy="2089150"/>
          </a:xfrm>
          <a:prstGeom prst="rect">
            <a:avLst/>
          </a:prstGeom>
          <a:noFill/>
          <a:ln w="254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3200" b="1" i="0" u="none" strike="noStrike" kern="120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endParaRPr>
          </a:p>
        </p:txBody>
      </p:sp>
      <p:sp>
        <p:nvSpPr>
          <p:cNvPr id="9" name="橢圓形圖說文字 8">
            <a:extLst>
              <a:ext uri="{FF2B5EF4-FFF2-40B4-BE49-F238E27FC236}">
                <a16:creationId xmlns:a16="http://schemas.microsoft.com/office/drawing/2014/main" id="{9C3AD70B-9360-4CEC-BED6-1C11251C3F6D}"/>
              </a:ext>
            </a:extLst>
          </p:cNvPr>
          <p:cNvSpPr/>
          <p:nvPr/>
        </p:nvSpPr>
        <p:spPr bwMode="auto">
          <a:xfrm>
            <a:off x="3208339" y="3970339"/>
            <a:ext cx="2382837" cy="3513137"/>
          </a:xfrm>
          <a:prstGeom prst="wedgeEllipseCallout">
            <a:avLst>
              <a:gd name="adj1" fmla="val -65106"/>
              <a:gd name="adj2" fmla="val 16500"/>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marL="0" marR="0" lvl="0" indent="0" algn="l" defTabSz="914400" rtl="0" eaLnBrk="1" fontAlgn="base" latinLnBrk="0" hangingPunct="1">
              <a:lnSpc>
                <a:spcPts val="2400"/>
              </a:lnSpc>
              <a:spcBef>
                <a:spcPct val="0"/>
              </a:spcBef>
              <a:spcAft>
                <a:spcPct val="0"/>
              </a:spcAft>
              <a:buClrTx/>
              <a:buSzTx/>
              <a:buFontTx/>
              <a:buNone/>
              <a:tabLst/>
              <a:defRPr/>
            </a:pP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參考生涯輔導紀錄手冊資料，親師生一起討論，依據</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孩子學習表現、專長、興趣</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等，並且考量想</a:t>
            </a:r>
            <a:r>
              <a:rPr kumimoji="0" lang="zh-TW" altLang="en-US" sz="16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升讀學校的入學條件</a:t>
            </a:r>
            <a:r>
              <a:rPr kumimoji="0" lang="zh-TW" altLang="en-US" sz="1600" b="1" i="0" u="none" strike="noStrike" kern="1200" cap="none" spc="0" normalizeH="0" baseline="0" noProof="0" dirty="0">
                <a:ln>
                  <a:noFill/>
                </a:ln>
                <a:solidFill>
                  <a:srgbClr val="000000"/>
                </a:solidFill>
                <a:effectLst/>
                <a:uLnTx/>
                <a:uFillTx/>
                <a:latin typeface="微軟正黑體" pitchFamily="34" charset="-120"/>
                <a:ea typeface="微軟正黑體" pitchFamily="34" charset="-120"/>
                <a:cs typeface="+mn-cs"/>
              </a:rPr>
              <a:t>，初步完成個人升學規劃。</a:t>
            </a:r>
          </a:p>
        </p:txBody>
      </p:sp>
      <p:grpSp>
        <p:nvGrpSpPr>
          <p:cNvPr id="3" name="群組 2">
            <a:extLst>
              <a:ext uri="{FF2B5EF4-FFF2-40B4-BE49-F238E27FC236}">
                <a16:creationId xmlns:a16="http://schemas.microsoft.com/office/drawing/2014/main" id="{BBA4B896-E68F-4190-BC58-2A5C6EDF3946}"/>
              </a:ext>
            </a:extLst>
          </p:cNvPr>
          <p:cNvGrpSpPr>
            <a:grpSpLocks/>
          </p:cNvGrpSpPr>
          <p:nvPr/>
        </p:nvGrpSpPr>
        <p:grpSpPr bwMode="auto">
          <a:xfrm>
            <a:off x="3189289" y="1381126"/>
            <a:ext cx="5761037" cy="5510213"/>
            <a:chOff x="1665536" y="1381059"/>
            <a:chExt cx="5760194" cy="5509751"/>
          </a:xfrm>
        </p:grpSpPr>
        <p:pic>
          <p:nvPicPr>
            <p:cNvPr id="8" name="Picture 3">
              <a:extLst>
                <a:ext uri="{FF2B5EF4-FFF2-40B4-BE49-F238E27FC236}">
                  <a16:creationId xmlns:a16="http://schemas.microsoft.com/office/drawing/2014/main" id="{CD1912E6-268D-4B23-AC9B-CC6F12F5652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1665536" y="1381059"/>
              <a:ext cx="5760194" cy="5509751"/>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2" name="矩形 1">
              <a:extLst>
                <a:ext uri="{FF2B5EF4-FFF2-40B4-BE49-F238E27FC236}">
                  <a16:creationId xmlns:a16="http://schemas.microsoft.com/office/drawing/2014/main" id="{7FA6459D-A8AC-4D63-8EF2-E500A878C26A}"/>
                </a:ext>
              </a:extLst>
            </p:cNvPr>
            <p:cNvSpPr/>
            <p:nvPr/>
          </p:nvSpPr>
          <p:spPr bwMode="auto">
            <a:xfrm>
              <a:off x="1763947" y="2077914"/>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0" name="矩形 9">
              <a:extLst>
                <a:ext uri="{FF2B5EF4-FFF2-40B4-BE49-F238E27FC236}">
                  <a16:creationId xmlns:a16="http://schemas.microsoft.com/office/drawing/2014/main" id="{C1631254-0634-44CF-807F-BDCF94334479}"/>
                </a:ext>
              </a:extLst>
            </p:cNvPr>
            <p:cNvSpPr/>
            <p:nvPr/>
          </p:nvSpPr>
          <p:spPr bwMode="auto">
            <a:xfrm>
              <a:off x="1765533" y="3284312"/>
              <a:ext cx="838077" cy="431764"/>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sp>
          <p:nvSpPr>
            <p:cNvPr id="13" name="矩形 12">
              <a:extLst>
                <a:ext uri="{FF2B5EF4-FFF2-40B4-BE49-F238E27FC236}">
                  <a16:creationId xmlns:a16="http://schemas.microsoft.com/office/drawing/2014/main" id="{7BABBC2D-9495-426A-A60B-08EB9661E07D}"/>
                </a:ext>
              </a:extLst>
            </p:cNvPr>
            <p:cNvSpPr/>
            <p:nvPr/>
          </p:nvSpPr>
          <p:spPr bwMode="auto">
            <a:xfrm>
              <a:off x="1763947" y="4328800"/>
              <a:ext cx="838077" cy="669869"/>
            </a:xfrm>
            <a:prstGeom prst="rect">
              <a:avLst/>
            </a:prstGeom>
            <a:no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1800" b="1" i="0" u="none" strike="noStrike" kern="1200" cap="none" spc="0" normalizeH="0" baseline="0" noProof="0">
                <a:ln>
                  <a:noFill/>
                </a:ln>
                <a:solidFill>
                  <a:srgbClr val="000000"/>
                </a:solidFill>
                <a:effectLst/>
                <a:uLnTx/>
                <a:uFillTx/>
                <a:latin typeface="Calibri"/>
                <a:ea typeface="新細明體"/>
                <a:cs typeface="+mn-cs"/>
              </a:endParaRPr>
            </a:p>
          </p:txBody>
        </p:sp>
      </p:grpSp>
    </p:spTree>
    <p:custDataLst>
      <p:tags r:id="rId1"/>
    </p:custDataLst>
    <p:extLst>
      <p:ext uri="{BB962C8B-B14F-4D97-AF65-F5344CB8AC3E}">
        <p14:creationId xmlns:p14="http://schemas.microsoft.com/office/powerpoint/2010/main" val="30333705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sp>
        <p:nvSpPr>
          <p:cNvPr id="11" name="文字方塊 10"/>
          <p:cNvSpPr txBox="1"/>
          <p:nvPr/>
        </p:nvSpPr>
        <p:spPr>
          <a:xfrm>
            <a:off x="7126288" y="518002"/>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 </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均衡學習：</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9</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55655" name="Text Box 25"/>
          <p:cNvSpPr txBox="1">
            <a:spLocks noChangeArrowheads="1"/>
          </p:cNvSpPr>
          <p:nvPr/>
        </p:nvSpPr>
        <p:spPr bwMode="auto">
          <a:xfrm>
            <a:off x="263352" y="1389928"/>
            <a:ext cx="11737304" cy="2603790"/>
          </a:xfrm>
          <a:prstGeom prst="rect">
            <a:avLst/>
          </a:prstGeom>
          <a:noFill/>
          <a:ln w="9525">
            <a:noFill/>
            <a:miter lim="800000"/>
            <a:headEnd/>
            <a:tailEnd/>
          </a:ln>
        </p:spPr>
        <p:txBody>
          <a:bodyPr wrap="square">
            <a:spAutoFit/>
          </a:bodyPr>
          <a:lstStyle/>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107</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學年度以前入學：基本條件為國中</a:t>
            </a:r>
            <a:r>
              <a:rPr kumimoji="1"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健體、藝文、綜合領域五學期平均成績達</a:t>
            </a:r>
            <a:r>
              <a:rPr kumimoji="1" lang="en-US" altLang="zh-TW"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60</a:t>
            </a:r>
            <a:r>
              <a:rPr kumimoji="1"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分以上者各得</a:t>
            </a:r>
            <a:r>
              <a:rPr kumimoji="1" lang="en-US" altLang="zh-TW"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3</a:t>
            </a:r>
            <a:r>
              <a:rPr kumimoji="1" lang="zh-TW"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分</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endPar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a:p>
            <a:pPr marL="261938" marR="0" lvl="0" indent="-261938" algn="l" defTabSz="914400" rtl="0" eaLnBrk="1" fontAlgn="base" latinLnBrk="0" hangingPunct="1">
              <a:lnSpc>
                <a:spcPct val="100000"/>
              </a:lnSpc>
              <a:spcBef>
                <a:spcPct val="10000"/>
              </a:spcBef>
              <a:spcAft>
                <a:spcPct val="0"/>
              </a:spcAft>
              <a:buClrTx/>
              <a:buSzTx/>
              <a:buFontTx/>
              <a:buChar char="•"/>
              <a:tabLst/>
              <a:defRPr/>
            </a:pP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108</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學年度以後入學：基本條件為國中</a:t>
            </a:r>
            <a:r>
              <a:rPr kumimoji="1" lang="zh-TW" altLang="en-US" sz="3200" b="0" i="0" u="none" strike="noStrike" kern="1200" cap="none" spc="0" normalizeH="0" baseline="0" noProof="0" dirty="0">
                <a:ln>
                  <a:noFill/>
                </a:ln>
                <a:solidFill>
                  <a:srgbClr val="0000FF"/>
                </a:solidFill>
                <a:effectLst/>
                <a:uLnTx/>
                <a:uFillTx/>
                <a:latin typeface="Times New Roman" panose="02020603050405020304" pitchFamily="18" charset="0"/>
                <a:ea typeface="標楷體" pitchFamily="65" charset="-120"/>
                <a:cs typeface="Times New Roman" panose="02020603050405020304" pitchFamily="18" charset="0"/>
              </a:rPr>
              <a:t>健體、藝術、綜合活動、科技領域</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五學期平均成績達</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60</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分以上者，每個領域各得</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3</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分，最高</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9</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p:txBody>
      </p:sp>
      <p:grpSp>
        <p:nvGrpSpPr>
          <p:cNvPr id="155657" name="群組 4"/>
          <p:cNvGrpSpPr>
            <a:grpSpLocks/>
          </p:cNvGrpSpPr>
          <p:nvPr/>
        </p:nvGrpSpPr>
        <p:grpSpPr bwMode="auto">
          <a:xfrm>
            <a:off x="1524000" y="4069275"/>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5658" name="群組 7"/>
          <p:cNvGrpSpPr>
            <a:grpSpLocks/>
          </p:cNvGrpSpPr>
          <p:nvPr/>
        </p:nvGrpSpPr>
        <p:grpSpPr bwMode="auto">
          <a:xfrm>
            <a:off x="5317640" y="3933056"/>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sp>
        <p:nvSpPr>
          <p:cNvPr id="18" name="文字方塊 17"/>
          <p:cNvSpPr txBox="1"/>
          <p:nvPr/>
        </p:nvSpPr>
        <p:spPr>
          <a:xfrm>
            <a:off x="7214007" y="4102093"/>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品德表現：</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10</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9" name="Rectangle 3"/>
          <p:cNvSpPr>
            <a:spLocks noChangeArrowheads="1"/>
          </p:cNvSpPr>
          <p:nvPr/>
        </p:nvSpPr>
        <p:spPr bwMode="auto">
          <a:xfrm>
            <a:off x="623392" y="5260599"/>
            <a:ext cx="11737304" cy="1079399"/>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大功每次</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4.5</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分，記功每次</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1.5</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分，嘉獎每次</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0.5</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最高</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銷過後，無記過或二次</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含</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警告以下者得</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6</a:t>
            </a:r>
            <a:r>
              <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anose="03000509000000000000" pitchFamily="65" charset="-120"/>
                <a:cs typeface="Times New Roman" panose="02020603050405020304" pitchFamily="18" charset="0"/>
              </a:rPr>
              <a:t>分。</a:t>
            </a:r>
          </a:p>
        </p:txBody>
      </p:sp>
    </p:spTree>
    <p:custDataLst>
      <p:tags r:id="rId1"/>
    </p:custDataLst>
    <p:extLst>
      <p:ext uri="{BB962C8B-B14F-4D97-AF65-F5344CB8AC3E}">
        <p14:creationId xmlns:p14="http://schemas.microsoft.com/office/powerpoint/2010/main" val="28872373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3058" name="群組 4">
            <a:extLst>
              <a:ext uri="{FF2B5EF4-FFF2-40B4-BE49-F238E27FC236}">
                <a16:creationId xmlns:a16="http://schemas.microsoft.com/office/drawing/2014/main" id="{C88FD7EF-A6B4-4535-8249-C420D33AD3B8}"/>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31240520-5D15-47BD-8171-24D2147572DC}"/>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CEE1C92C-F215-4C76-9CC6-B6D50FF5C50B}"/>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3059" name="群組 7">
            <a:extLst>
              <a:ext uri="{FF2B5EF4-FFF2-40B4-BE49-F238E27FC236}">
                <a16:creationId xmlns:a16="http://schemas.microsoft.com/office/drawing/2014/main" id="{A0298345-10FB-4BB1-98AE-BF5F48AC1498}"/>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E2E9AD6A-24DC-4D4F-9A95-C2B16FAEF4EA}"/>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A97EFB3D-BE39-4B4F-9B63-D188C737605F}"/>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sp>
        <p:nvSpPr>
          <p:cNvPr id="11" name="文字方塊 10">
            <a:extLst>
              <a:ext uri="{FF2B5EF4-FFF2-40B4-BE49-F238E27FC236}">
                <a16:creationId xmlns:a16="http://schemas.microsoft.com/office/drawing/2014/main" id="{C0EE84B9-6F3B-4D7E-A1E6-AA3016F0DAD4}"/>
              </a:ext>
            </a:extLst>
          </p:cNvPr>
          <p:cNvSpPr txBox="1"/>
          <p:nvPr/>
        </p:nvSpPr>
        <p:spPr>
          <a:xfrm>
            <a:off x="7024694" y="571481"/>
            <a:ext cx="4039858"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 服務表現</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10</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2" name="Rectangle 3">
            <a:extLst>
              <a:ext uri="{FF2B5EF4-FFF2-40B4-BE49-F238E27FC236}">
                <a16:creationId xmlns:a16="http://schemas.microsoft.com/office/drawing/2014/main" id="{0884DD4D-74B0-4EB6-B114-A41301D26F24}"/>
              </a:ext>
            </a:extLst>
          </p:cNvPr>
          <p:cNvSpPr>
            <a:spLocks noChangeArrowheads="1"/>
          </p:cNvSpPr>
          <p:nvPr/>
        </p:nvSpPr>
        <p:spPr bwMode="auto">
          <a:xfrm>
            <a:off x="407368" y="1614976"/>
            <a:ext cx="11784632" cy="3437096"/>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marL="357188" marR="0" lvl="0" indent="-357188" algn="l" defTabSz="914400" rtl="0" eaLnBrk="1" fontAlgn="base" latinLnBrk="0" hangingPunct="1">
              <a:lnSpc>
                <a:spcPts val="44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擔任</a:t>
            </a:r>
            <a:r>
              <a:rPr kumimoji="1" lang="zh-TW" altLang="en-US"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班級內幹部</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r>
              <a:rPr kumimoji="1" lang="zh-TW" altLang="en-US"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自治市幹部</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及</a:t>
            </a:r>
            <a:r>
              <a:rPr kumimoji="1" lang="zh-TW" altLang="en-US"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社團幹部</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任滿</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1</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學期，經</a:t>
            </a:r>
            <a:r>
              <a:rPr kumimoji="1" lang="zh-TW" altLang="en-US"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考核表現優良者得</a:t>
            </a:r>
            <a:r>
              <a:rPr kumimoji="1" lang="en-US" altLang="zh-TW"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2</a:t>
            </a:r>
            <a:r>
              <a:rPr kumimoji="1" lang="zh-TW" altLang="en-US" sz="3200" b="1" i="0" u="none" strike="noStrike" kern="1200" cap="none" spc="0" normalizeH="0" baseline="0" noProof="0" dirty="0">
                <a:ln>
                  <a:noFill/>
                </a:ln>
                <a:solidFill>
                  <a:srgbClr val="3C33F7"/>
                </a:solidFill>
                <a:effectLst/>
                <a:uLnTx/>
                <a:uFillTx/>
                <a:latin typeface="Times New Roman" panose="02020603050405020304" pitchFamily="18" charset="0"/>
                <a:ea typeface="標楷體" pitchFamily="65" charset="-120"/>
                <a:cs typeface="Times New Roman" panose="02020603050405020304" pitchFamily="18" charset="0"/>
              </a:rPr>
              <a:t>分</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上限</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4</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p>
          <a:p>
            <a:pPr marL="0" marR="0" lvl="0" indent="0" algn="l" defTabSz="914400" rtl="0" eaLnBrk="1" fontAlgn="base" latinLnBrk="0" hangingPunct="1">
              <a:lnSpc>
                <a:spcPts val="44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志願服務學習時數，每</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1</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小時</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0.3</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r>
              <a:rPr kumimoji="1" lang="en-US" altLang="zh-TW" sz="3200" b="1"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a:t>
            </a:r>
            <a:r>
              <a:rPr kumimoji="1" lang="zh-TW"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未滿</a:t>
            </a:r>
            <a:r>
              <a:rPr kumimoji="1" lang="en-US" altLang="zh-TW" sz="3200" b="1"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1</a:t>
            </a:r>
            <a:r>
              <a:rPr kumimoji="1" lang="zh-TW"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小時不計分</a:t>
            </a:r>
            <a:r>
              <a:rPr kumimoji="1" lang="en-US" altLang="zh-TW" sz="3200" b="1" i="0" u="none" strike="noStrike" kern="1200" cap="none" spc="0" normalizeH="0" baseline="0" noProof="0" dirty="0">
                <a:ln>
                  <a:noFill/>
                </a:ln>
                <a:solidFill>
                  <a:srgbClr val="FF0000"/>
                </a:solidFill>
                <a:effectLst/>
                <a:uLnTx/>
                <a:uFillTx/>
                <a:latin typeface="Times New Roman" panose="02020603050405020304" pitchFamily="18" charset="0"/>
                <a:ea typeface="標楷體" pitchFamily="65" charset="-120"/>
                <a:cs typeface="Times New Roman" panose="02020603050405020304" pitchFamily="18" charset="0"/>
              </a:rPr>
              <a:t>)</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endPar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a:p>
            <a:pPr marL="357188" marR="0" lvl="0" indent="-357188" algn="l" defTabSz="914400" rtl="0" eaLnBrk="1" fontAlgn="base" latinLnBrk="0" hangingPunct="1">
              <a:lnSpc>
                <a:spcPts val="4400"/>
              </a:lnSpc>
              <a:spcBef>
                <a:spcPct val="0"/>
              </a:spcBef>
              <a:spcAft>
                <a:spcPct val="0"/>
              </a:spcAft>
              <a:buClrTx/>
              <a:buSzTx/>
              <a:buFontTx/>
              <a:buChar char="•"/>
              <a:tabLst/>
              <a:defRPr/>
            </a:pP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擔任班級或學生幹部及志願服務學習時數得合併計分：</a:t>
            </a: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
            </a:r>
            <a:b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br>
            <a:r>
              <a:rPr kumimoji="1" lang="en-US" altLang="zh-TW"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           </a:t>
            </a:r>
            <a: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20</a:t>
            </a:r>
            <a:r>
              <a:rPr kumimoji="0" lang="zh-TW" altLang="en-US"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小時≦志願服務≦</a:t>
            </a:r>
            <a: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34</a:t>
            </a:r>
            <a:r>
              <a:rPr kumimoji="0" lang="zh-TW" altLang="en-US"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小時</a:t>
            </a:r>
            <a: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
            </a:r>
            <a:b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br>
            <a:r>
              <a:rPr kumimoji="0" lang="zh-TW" altLang="en-US"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 </a:t>
            </a:r>
            <a: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 </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(6</a:t>
            </a:r>
            <a:r>
              <a:rPr kumimoji="0"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分除以</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0.3=</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20</a:t>
            </a:r>
            <a:r>
              <a:rPr kumimoji="0"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小時</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r>
              <a:rPr kumimoji="0"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 </a:t>
            </a:r>
            <a:r>
              <a:rPr kumimoji="0" lang="en-US" altLang="zh-TW" sz="3200" b="1" i="0" u="none" strike="noStrike" kern="1200" cap="none" spc="0" normalizeH="0" baseline="0" noProof="0" dirty="0">
                <a:ln>
                  <a:noFill/>
                </a:ln>
                <a:solidFill>
                  <a:srgbClr val="3319F5"/>
                </a:solidFill>
                <a:effectLst/>
                <a:uLnTx/>
                <a:uFillTx/>
                <a:latin typeface="Times New Roman" panose="02020603050405020304" pitchFamily="18" charset="0"/>
                <a:ea typeface="標楷體" pitchFamily="65" charset="-120"/>
                <a:cs typeface="Times New Roman" panose="02020603050405020304" pitchFamily="18" charset="0"/>
              </a:rPr>
              <a:t>  </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(10</a:t>
            </a:r>
            <a:r>
              <a:rPr kumimoji="0"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分除以</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0.3 =</a:t>
            </a:r>
            <a:r>
              <a:rPr kumimoji="0"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34</a:t>
            </a:r>
            <a:r>
              <a:rPr kumimoji="0"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小時</a:t>
            </a:r>
            <a:r>
              <a:rPr kumimoji="0"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endParaRPr kumimoji="1" lang="zh-TW" alt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73064" name="投影片編號版面配置區 12">
            <a:extLst>
              <a:ext uri="{FF2B5EF4-FFF2-40B4-BE49-F238E27FC236}">
                <a16:creationId xmlns:a16="http://schemas.microsoft.com/office/drawing/2014/main" id="{AD4DFA3B-DB7A-45AD-93BE-B509E27AC4C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E132C4-4026-4617-86F4-04969F5316BE}" type="slidenum">
              <a:rPr kumimoji="1" lang="zh-TW" altLang="en-US"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rPr>
              <a:pPr marL="0" marR="0" lvl="0" indent="0" algn="r" defTabSz="914400" rtl="0" eaLnBrk="1" fontAlgn="base" latinLnBrk="0" hangingPunct="1">
                <a:lnSpc>
                  <a:spcPct val="100000"/>
                </a:lnSpc>
                <a:spcBef>
                  <a:spcPct val="0"/>
                </a:spcBef>
                <a:spcAft>
                  <a:spcPct val="0"/>
                </a:spcAft>
                <a:buClrTx/>
                <a:buSzTx/>
                <a:buFontTx/>
                <a:buNone/>
                <a:tabLst/>
                <a:defRPr/>
              </a:pPr>
              <a:t>103</a:t>
            </a:fld>
            <a:endParaRPr kumimoji="1" lang="en-US" altLang="zh-TW" sz="1400" b="1" i="0" u="none" strike="noStrike" kern="1200" cap="none" spc="0" normalizeH="0" baseline="0" noProof="0">
              <a:ln>
                <a:noFill/>
              </a:ln>
              <a:solidFill>
                <a:srgbClr val="898989"/>
              </a:solidFill>
              <a:effectLst/>
              <a:uLnTx/>
              <a:uFillTx/>
              <a:latin typeface="Arial" panose="020B0604020202020204" pitchFamily="34" charset="0"/>
              <a:ea typeface="新細明體" pitchFamily="18" charset="-120"/>
              <a:cs typeface="+mn-cs"/>
            </a:endParaRPr>
          </a:p>
        </p:txBody>
      </p:sp>
      <p:sp>
        <p:nvSpPr>
          <p:cNvPr id="2" name="文字方塊 1"/>
          <p:cNvSpPr txBox="1"/>
          <p:nvPr/>
        </p:nvSpPr>
        <p:spPr>
          <a:xfrm>
            <a:off x="1999532" y="5279133"/>
            <a:ext cx="8003232" cy="1077218"/>
          </a:xfrm>
          <a:prstGeom prst="rect">
            <a:avLst/>
          </a:prstGeom>
          <a:solidFill>
            <a:srgbClr val="99FFCC"/>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anose="03000509000000000000" pitchFamily="65" charset="-120"/>
                <a:ea typeface="標楷體" panose="03000509000000000000" pitchFamily="65" charset="-120"/>
                <a:cs typeface="+mn-cs"/>
              </a:rPr>
              <a:t>若有報考五專同學，志工服務時數會需要更多才能達滿分，詳細請參照五專招生簡章。</a:t>
            </a:r>
          </a:p>
        </p:txBody>
      </p:sp>
    </p:spTree>
    <p:custDataLst>
      <p:tags r:id="rId1"/>
    </p:custDataLst>
    <p:extLst>
      <p:ext uri="{BB962C8B-B14F-4D97-AF65-F5344CB8AC3E}">
        <p14:creationId xmlns:p14="http://schemas.microsoft.com/office/powerpoint/2010/main" val="24863280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sp>
        <p:nvSpPr>
          <p:cNvPr id="11" name="文字方塊 10"/>
          <p:cNvSpPr txBox="1"/>
          <p:nvPr/>
        </p:nvSpPr>
        <p:spPr>
          <a:xfrm>
            <a:off x="7024694" y="571481"/>
            <a:ext cx="432789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 </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才藝表現：</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5</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57703" name="Text Box 12"/>
          <p:cNvSpPr txBox="1">
            <a:spLocks noChangeArrowheads="1"/>
          </p:cNvSpPr>
          <p:nvPr/>
        </p:nvSpPr>
        <p:spPr bwMode="auto">
          <a:xfrm>
            <a:off x="1199456" y="1916832"/>
            <a:ext cx="9067104" cy="3443123"/>
          </a:xfrm>
          <a:prstGeom prst="rect">
            <a:avLst/>
          </a:prstGeom>
          <a:noFill/>
          <a:ln w="9525" algn="ctr">
            <a:noFill/>
            <a:miter lim="800000"/>
            <a:headEnd/>
            <a:tailEnd/>
          </a:ln>
          <a:effectLst>
            <a:prstShdw prst="shdw17" dist="17961" dir="2700000">
              <a:srgbClr val="995C1F"/>
            </a:prstShdw>
          </a:effectLst>
        </p:spPr>
        <p:txBody>
          <a:bodyPr wrap="square" lIns="90000" tIns="46800" rIns="90000" bIns="46800">
            <a:sp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限</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中央部會</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教育主管機關</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主辦或委託辦理者。</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學</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年度同項比賽擇優</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1</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次採計；</a:t>
            </a:r>
            <a: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
            </a:r>
            <a:br>
              <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b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同一事蹟、同一獎項不得重複採記積分。</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2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團體賽：依個人賽積分折半計算。</a:t>
            </a:r>
          </a:p>
        </p:txBody>
      </p:sp>
    </p:spTree>
    <p:custDataLst>
      <p:tags r:id="rId1"/>
    </p:custDataLst>
    <p:extLst>
      <p:ext uri="{BB962C8B-B14F-4D97-AF65-F5344CB8AC3E}">
        <p14:creationId xmlns:p14="http://schemas.microsoft.com/office/powerpoint/2010/main" val="42448546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8178" name="群組 4">
            <a:extLst>
              <a:ext uri="{FF2B5EF4-FFF2-40B4-BE49-F238E27FC236}">
                <a16:creationId xmlns:a16="http://schemas.microsoft.com/office/drawing/2014/main" id="{A2F150C0-7C7A-4819-B93D-F1AAF5473F2D}"/>
              </a:ext>
            </a:extLst>
          </p:cNvPr>
          <p:cNvGrpSpPr>
            <a:grpSpLocks/>
          </p:cNvGrpSpPr>
          <p:nvPr/>
        </p:nvGrpSpPr>
        <p:grpSpPr bwMode="auto">
          <a:xfrm>
            <a:off x="1524000" y="500063"/>
            <a:ext cx="3786188" cy="857250"/>
            <a:chOff x="2389" y="1239"/>
            <a:chExt cx="2315099" cy="1266281"/>
          </a:xfrm>
        </p:grpSpPr>
        <p:sp>
          <p:nvSpPr>
            <p:cNvPr id="6" name="圓角矩形 5">
              <a:extLst>
                <a:ext uri="{FF2B5EF4-FFF2-40B4-BE49-F238E27FC236}">
                  <a16:creationId xmlns:a16="http://schemas.microsoft.com/office/drawing/2014/main" id="{7FA06A21-16C6-4478-A7FF-F29B22318460}"/>
                </a:ext>
              </a:extLst>
            </p:cNvPr>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a:extLst>
                <a:ext uri="{FF2B5EF4-FFF2-40B4-BE49-F238E27FC236}">
                  <a16:creationId xmlns:a16="http://schemas.microsoft.com/office/drawing/2014/main" id="{4A1446E5-ED18-4FD5-AAB5-9DD28B05A9E2}"/>
                </a:ext>
              </a:extLst>
            </p:cNvPr>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78179" name="群組 7">
            <a:extLst>
              <a:ext uri="{FF2B5EF4-FFF2-40B4-BE49-F238E27FC236}">
                <a16:creationId xmlns:a16="http://schemas.microsoft.com/office/drawing/2014/main" id="{1E2678DA-199B-4F2B-8F4E-0206457FB93A}"/>
              </a:ext>
            </a:extLst>
          </p:cNvPr>
          <p:cNvGrpSpPr>
            <a:grpSpLocks/>
          </p:cNvGrpSpPr>
          <p:nvPr/>
        </p:nvGrpSpPr>
        <p:grpSpPr bwMode="auto">
          <a:xfrm>
            <a:off x="5238751" y="357188"/>
            <a:ext cx="1857375" cy="1071562"/>
            <a:chOff x="2103175" y="-428010"/>
            <a:chExt cx="2040083" cy="1267522"/>
          </a:xfrm>
        </p:grpSpPr>
        <p:sp>
          <p:nvSpPr>
            <p:cNvPr id="9" name="向右箭號 8">
              <a:extLst>
                <a:ext uri="{FF2B5EF4-FFF2-40B4-BE49-F238E27FC236}">
                  <a16:creationId xmlns:a16="http://schemas.microsoft.com/office/drawing/2014/main" id="{BA80CE27-B769-4C82-81BF-9CD5AE212434}"/>
                </a:ext>
              </a:extLst>
            </p:cNvPr>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a:extLst>
                <a:ext uri="{FF2B5EF4-FFF2-40B4-BE49-F238E27FC236}">
                  <a16:creationId xmlns:a16="http://schemas.microsoft.com/office/drawing/2014/main" id="{729EF687-29C2-4210-A003-118C6DDF6707}"/>
                </a:ext>
              </a:extLst>
            </p:cNvPr>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sp>
        <p:nvSpPr>
          <p:cNvPr id="11" name="文字方塊 10">
            <a:extLst>
              <a:ext uri="{FF2B5EF4-FFF2-40B4-BE49-F238E27FC236}">
                <a16:creationId xmlns:a16="http://schemas.microsoft.com/office/drawing/2014/main" id="{238F03F6-60D0-4903-8CEB-B5AACCEF22F3}"/>
              </a:ext>
            </a:extLst>
          </p:cNvPr>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 </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體適能：</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6</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pic>
        <p:nvPicPr>
          <p:cNvPr id="178183" name="Picture 3" descr="一分鐘仰臥起坐">
            <a:extLst>
              <a:ext uri="{FF2B5EF4-FFF2-40B4-BE49-F238E27FC236}">
                <a16:creationId xmlns:a16="http://schemas.microsoft.com/office/drawing/2014/main" id="{439257CF-645F-4466-9EF9-E8F72F21E3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071" y="4657372"/>
            <a:ext cx="3096344" cy="193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4" name="Picture 2" descr="坐姿體前彎">
            <a:extLst>
              <a:ext uri="{FF2B5EF4-FFF2-40B4-BE49-F238E27FC236}">
                <a16:creationId xmlns:a16="http://schemas.microsoft.com/office/drawing/2014/main" id="{75A456A0-584C-4C42-B257-FDE4E98F76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8446" y="4643439"/>
            <a:ext cx="2771868" cy="195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5" name="Picture 4" descr="800公尺跑走照片">
            <a:extLst>
              <a:ext uri="{FF2B5EF4-FFF2-40B4-BE49-F238E27FC236}">
                <a16:creationId xmlns:a16="http://schemas.microsoft.com/office/drawing/2014/main" id="{A5B80BF1-1D54-47BF-98D7-A8892F9AC7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20229" y="4635502"/>
            <a:ext cx="2780426" cy="196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7" name="Picture 2" descr="立定跳遠">
            <a:extLst>
              <a:ext uri="{FF2B5EF4-FFF2-40B4-BE49-F238E27FC236}">
                <a16:creationId xmlns:a16="http://schemas.microsoft.com/office/drawing/2014/main" id="{4CABA990-F9A5-4477-94DA-714A1924BA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4614" y="4635501"/>
            <a:ext cx="2662585" cy="196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1">
            <a:extLst>
              <a:ext uri="{FF2B5EF4-FFF2-40B4-BE49-F238E27FC236}">
                <a16:creationId xmlns:a16="http://schemas.microsoft.com/office/drawing/2014/main" id="{2AA189C7-2517-4602-B7D6-793131FEDAB4}"/>
              </a:ext>
            </a:extLst>
          </p:cNvPr>
          <p:cNvSpPr>
            <a:spLocks noChangeArrowheads="1"/>
          </p:cNvSpPr>
          <p:nvPr/>
        </p:nvSpPr>
        <p:spPr bwMode="auto">
          <a:xfrm>
            <a:off x="191344" y="1517076"/>
            <a:ext cx="11809311" cy="3046988"/>
          </a:xfrm>
          <a:prstGeom prst="rect">
            <a:avLst/>
          </a:prstGeom>
          <a:noFill/>
          <a:ln>
            <a:noFill/>
          </a:ln>
        </p:spPr>
        <p:txBody>
          <a:bodyPr wrap="square">
            <a:spAutoFit/>
          </a:bodyPr>
          <a:lstStyle>
            <a:lvl1pPr eaLnBrk="0" hangingPunct="0">
              <a:defRPr kumimoji="1" sz="3200">
                <a:solidFill>
                  <a:schemeClr val="tx1"/>
                </a:solidFill>
                <a:latin typeface="Calibri" pitchFamily="34" charset="0"/>
                <a:ea typeface="新細明體" pitchFamily="18" charset="-120"/>
              </a:defRPr>
            </a:lvl1pPr>
            <a:lvl2pPr marL="742950" indent="-285750" eaLnBrk="0" hangingPunct="0">
              <a:defRPr kumimoji="1" sz="3200">
                <a:solidFill>
                  <a:schemeClr val="tx1"/>
                </a:solidFill>
                <a:latin typeface="Calibri" pitchFamily="34" charset="0"/>
                <a:ea typeface="新細明體" pitchFamily="18" charset="-120"/>
              </a:defRPr>
            </a:lvl2pPr>
            <a:lvl3pPr marL="1143000" indent="-228600" eaLnBrk="0" hangingPunct="0">
              <a:defRPr kumimoji="1" sz="3200">
                <a:solidFill>
                  <a:schemeClr val="tx1"/>
                </a:solidFill>
                <a:latin typeface="Calibri" pitchFamily="34" charset="0"/>
                <a:ea typeface="新細明體" pitchFamily="18" charset="-120"/>
              </a:defRPr>
            </a:lvl3pPr>
            <a:lvl4pPr marL="1600200" indent="-228600" eaLnBrk="0" hangingPunct="0">
              <a:defRPr kumimoji="1" sz="3200">
                <a:solidFill>
                  <a:schemeClr val="tx1"/>
                </a:solidFill>
                <a:latin typeface="Calibri" pitchFamily="34" charset="0"/>
                <a:ea typeface="新細明體" pitchFamily="18" charset="-120"/>
              </a:defRPr>
            </a:lvl4pPr>
            <a:lvl5pPr marL="2057400" indent="-228600" eaLnBrk="0" hangingPunct="0">
              <a:defRPr kumimoji="1" sz="3200">
                <a:solidFill>
                  <a:schemeClr val="tx1"/>
                </a:solidFill>
                <a:latin typeface="Calibri" pitchFamily="34" charset="0"/>
                <a:ea typeface="新細明體" pitchFamily="18" charset="-120"/>
              </a:defRPr>
            </a:lvl5pPr>
            <a:lvl6pPr marL="25146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6pPr>
            <a:lvl7pPr marL="29718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7pPr>
            <a:lvl8pPr marL="34290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8pPr>
            <a:lvl9pPr marL="3886200" indent="-228600" eaLnBrk="0" fontAlgn="base" hangingPunct="0">
              <a:spcBef>
                <a:spcPct val="0"/>
              </a:spcBef>
              <a:spcAft>
                <a:spcPct val="0"/>
              </a:spcAft>
              <a:defRPr kumimoji="1" sz="3200">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各單項包括</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en-US" altLang="zh-TW"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標楷體" pitchFamily="65" charset="-120"/>
                <a:cs typeface="Times New Roman" panose="02020603050405020304" pitchFamily="18" charset="0"/>
              </a:rPr>
              <a:t>1.</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肌耐力、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2.</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柔軟度、</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3.</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瞬發力、</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4.</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心肺耐力</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等，</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單項</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門檻達標準者</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得</a:t>
            </a:r>
            <a:r>
              <a:rPr kumimoji="1" lang="en-US" altLang="zh-TW"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6</a:t>
            </a:r>
            <a:r>
              <a:rPr kumimoji="1" lang="zh-TW" alt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標楷體" pitchFamily="65" charset="-120"/>
                <a:cs typeface="Times New Roman" panose="02020603050405020304" pitchFamily="18" charset="0"/>
              </a:rPr>
              <a:t>分</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a:t>
            </a:r>
            <a:endPar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身心障礙、重大疾病、體弱或因故無法測試者特殊學生等依教育部相關辦法辦理。</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 </a:t>
            </a:r>
          </a:p>
        </p:txBody>
      </p:sp>
    </p:spTree>
    <p:custDataLst>
      <p:tags r:id="rId1"/>
    </p:custDataLst>
    <p:extLst>
      <p:ext uri="{BB962C8B-B14F-4D97-AF65-F5344CB8AC3E}">
        <p14:creationId xmlns:p14="http://schemas.microsoft.com/office/powerpoint/2010/main" val="121184712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452563" y="1020762"/>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ctr" defTabSz="1600200" rtl="0" eaLnBrk="1" fontAlgn="base" latinLnBrk="0" hangingPunct="1">
                <a:lnSpc>
                  <a:spcPct val="90000"/>
                </a:lnSpc>
                <a:spcBef>
                  <a:spcPct val="0"/>
                </a:spcBef>
                <a:spcAft>
                  <a:spcPct val="35000"/>
                </a:spcAft>
                <a:buClrTx/>
                <a:buSzTx/>
                <a:buFontTx/>
                <a:buNone/>
                <a:tabLst/>
                <a:defRPr/>
              </a:pPr>
              <a:r>
                <a:rPr kumimoji="1" lang="zh-TW" altLang="en-US" sz="40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多元學習表現</a:t>
              </a:r>
            </a:p>
          </p:txBody>
        </p:sp>
      </p:grpSp>
      <p:grpSp>
        <p:nvGrpSpPr>
          <p:cNvPr id="160771" name="群組 7"/>
          <p:cNvGrpSpPr>
            <a:grpSpLocks/>
          </p:cNvGrpSpPr>
          <p:nvPr/>
        </p:nvGrpSpPr>
        <p:grpSpPr bwMode="auto">
          <a:xfrm>
            <a:off x="5251950" y="894646"/>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採計</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35</a:t>
              </a: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endParaRPr>
            </a:p>
            <a:p>
              <a:pPr marL="228600" marR="0" lvl="1" indent="-228600" algn="ctr" defTabSz="1066800" rtl="0" eaLnBrk="1" fontAlgn="base" latinLnBrk="0" hangingPunct="1">
                <a:lnSpc>
                  <a:spcPct val="90000"/>
                </a:lnSpc>
                <a:spcBef>
                  <a:spcPct val="0"/>
                </a:spcBef>
                <a:spcAft>
                  <a:spcPct val="15000"/>
                </a:spcAft>
                <a:buClrTx/>
                <a:buSzTx/>
                <a:buFontTx/>
                <a:buChar char="••"/>
                <a:tabLst/>
                <a:defRPr/>
              </a:pPr>
              <a:r>
                <a:rPr kumimoji="1" lang="zh-TW" altLang="en-US"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總分</a:t>
              </a:r>
              <a:r>
                <a:rPr kumimoji="1" lang="en-US" altLang="zh-TW" sz="2400" b="1" i="0" u="none" strike="noStrike" kern="1200" cap="none" spc="0" normalizeH="0" baseline="0" noProof="0" dirty="0">
                  <a:ln>
                    <a:noFill/>
                  </a:ln>
                  <a:solidFill>
                    <a:srgbClr val="17375E"/>
                  </a:solidFill>
                  <a:effectLst/>
                  <a:uLnTx/>
                  <a:uFillTx/>
                  <a:latin typeface="Times New Roman" panose="02020603050405020304" pitchFamily="18" charset="0"/>
                  <a:ea typeface="標楷體" pitchFamily="65" charset="-120"/>
                  <a:cs typeface="Times New Roman" panose="02020603050405020304" pitchFamily="18" charset="0"/>
                </a:rPr>
                <a:t>42</a:t>
              </a:r>
              <a:r>
                <a:rPr kumimoji="1" lang="zh-TW" altLang="en-US" sz="2400" b="1" i="0" u="none" strike="noStrike" kern="1200" cap="none" spc="0" normalizeH="0" baseline="0" noProof="0" dirty="0">
                  <a:ln>
                    <a:noFill/>
                  </a:ln>
                  <a:solidFill>
                    <a:srgbClr val="17375E"/>
                  </a:solidFill>
                  <a:effectLst/>
                  <a:uLnTx/>
                  <a:uFillTx/>
                  <a:latin typeface="標楷體" pitchFamily="65" charset="-120"/>
                  <a:ea typeface="標楷體" pitchFamily="65" charset="-120"/>
                  <a:cs typeface="+mn-cs"/>
                </a:rPr>
                <a:t>分</a:t>
              </a:r>
            </a:p>
          </p:txBody>
        </p:sp>
      </p:grpSp>
      <p:sp>
        <p:nvSpPr>
          <p:cNvPr id="11" name="文字方塊 10"/>
          <p:cNvSpPr txBox="1"/>
          <p:nvPr/>
        </p:nvSpPr>
        <p:spPr>
          <a:xfrm>
            <a:off x="7154541" y="1091860"/>
            <a:ext cx="432789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3600" b="1" i="0" u="none" strike="noStrike" kern="1200" cap="none" spc="0" normalizeH="0" baseline="0" noProof="0" dirty="0">
                <a:ln>
                  <a:noFill/>
                </a:ln>
                <a:solidFill>
                  <a:srgbClr val="000090"/>
                </a:solidFill>
                <a:effectLst/>
                <a:uLnTx/>
                <a:uFillTx/>
                <a:latin typeface="標楷體" pitchFamily="65" charset="-120"/>
                <a:ea typeface="標楷體" pitchFamily="65" charset="-120"/>
                <a:cs typeface="+mn-cs"/>
              </a:rPr>
              <a:t> 本土語言認證：</a:t>
            </a:r>
            <a:r>
              <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2</a:t>
            </a:r>
            <a:r>
              <a:rPr kumimoji="0" lang="zh-TW" altLang="en-US"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0" lang="en-US" altLang="zh-TW" sz="3600" b="1" i="0" u="none" strike="noStrike" kern="1200" cap="none" spc="0" normalizeH="0" baseline="0" noProof="0" dirty="0">
              <a:ln>
                <a:noFill/>
              </a:ln>
              <a:solidFill>
                <a:srgbClr val="000090"/>
              </a:solidFill>
              <a:effectLst/>
              <a:uLnTx/>
              <a:uFillTx/>
              <a:latin typeface="Times New Roman" panose="02020603050405020304" pitchFamily="18" charset="0"/>
              <a:ea typeface="標楷體" pitchFamily="65" charset="-120"/>
              <a:cs typeface="Times New Roman" panose="02020603050405020304" pitchFamily="18" charset="0"/>
            </a:endParaRPr>
          </a:p>
        </p:txBody>
      </p:sp>
      <p:sp>
        <p:nvSpPr>
          <p:cNvPr id="160775" name="矩形 11"/>
          <p:cNvSpPr>
            <a:spLocks noChangeArrowheads="1"/>
          </p:cNvSpPr>
          <p:nvPr/>
        </p:nvSpPr>
        <p:spPr bwMode="auto">
          <a:xfrm>
            <a:off x="1613186" y="2852936"/>
            <a:ext cx="9108504" cy="2800767"/>
          </a:xfrm>
          <a:prstGeom prst="rect">
            <a:avLst/>
          </a:prstGeom>
          <a:noFill/>
          <a:ln w="9525">
            <a:noFill/>
            <a:miter lim="800000"/>
            <a:headEnd/>
            <a:tailEnd/>
          </a:ln>
        </p:spPr>
        <p:txBody>
          <a:bodyPr wrap="squar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原住民族語言能力認證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：原住民族委員會主辦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客語能力認證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：客家委員會主辦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FF0000"/>
                </a:solidFill>
                <a:effectLst/>
                <a:uLnTx/>
                <a:uFillTx/>
                <a:latin typeface="標楷體" pitchFamily="65" charset="-120"/>
                <a:ea typeface="標楷體" pitchFamily="65" charset="-120"/>
                <a:cs typeface="+mn-cs"/>
              </a:rPr>
              <a:t>閩南語語言能力認證</a:t>
            </a:r>
            <a:r>
              <a:rPr kumimoji="1" lang="zh-TW" altLang="en-US"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rPr>
              <a:t>：教育部主辦</a:t>
            </a:r>
            <a:endParaRPr kumimoji="1" lang="en-US" altLang="zh-TW" sz="3200" b="1" i="0" u="none" strike="noStrike" kern="1200" cap="none" spc="0" normalizeH="0" baseline="0" noProof="0" dirty="0">
              <a:ln>
                <a:noFill/>
              </a:ln>
              <a:solidFill>
                <a:srgbClr val="000000"/>
              </a:solidFill>
              <a:effectLst/>
              <a:uLnTx/>
              <a:uFillTx/>
              <a:latin typeface="標楷體" pitchFamily="65" charset="-120"/>
              <a:ea typeface="標楷體" pitchFamily="65" charset="-120"/>
              <a:cs typeface="+mn-cs"/>
            </a:endParaRPr>
          </a:p>
          <a:p>
            <a:pPr marL="0" marR="0" lvl="0" indent="0" algn="l" defTabSz="914400" rtl="0" eaLnBrk="0" fontAlgn="base" latinLnBrk="0" hangingPunct="0">
              <a:lnSpc>
                <a:spcPct val="100000"/>
              </a:lnSpc>
              <a:spcBef>
                <a:spcPct val="50000"/>
              </a:spcBef>
              <a:spcAft>
                <a:spcPct val="0"/>
              </a:spcAft>
              <a:buClrTx/>
              <a:buSzTx/>
              <a:buFontTx/>
              <a:buNone/>
              <a:tabLst/>
              <a:defRPr/>
            </a:pP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單項通過者得</a:t>
            </a:r>
            <a:r>
              <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2</a:t>
            </a:r>
            <a:r>
              <a:rPr kumimoji="1" lang="zh-TW" altLang="en-US"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endParaRPr kumimoji="1" lang="en-US" altLang="zh-TW" sz="3200" b="1"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endParaRPr>
          </a:p>
        </p:txBody>
      </p:sp>
    </p:spTree>
    <p:custDataLst>
      <p:tags r:id="rId1"/>
    </p:custDataLst>
    <p:extLst>
      <p:ext uri="{BB962C8B-B14F-4D97-AF65-F5344CB8AC3E}">
        <p14:creationId xmlns:p14="http://schemas.microsoft.com/office/powerpoint/2010/main" val="28920790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600056" y="437183"/>
            <a:ext cx="2232248"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marR="0" lvl="1" indent="0" algn="l" defTabSz="1066800" rtl="0" eaLnBrk="1" fontAlgn="auto" latinLnBrk="0" hangingPunct="1">
                <a:lnSpc>
                  <a:spcPct val="90000"/>
                </a:lnSpc>
                <a:spcBef>
                  <a:spcPts val="0"/>
                </a:spcBef>
                <a:spcAft>
                  <a:spcPct val="15000"/>
                </a:spcAft>
                <a:buClrTx/>
                <a:buSzTx/>
                <a:buFontTx/>
                <a:buNone/>
                <a:tabLst/>
                <a:defRPr/>
              </a:pPr>
              <a:r>
                <a:rPr kumimoji="0" lang="en-US" altLang="zh-TW" sz="2400" b="0" i="0" u="none" strike="noStrike" kern="1200" cap="none" spc="0" normalizeH="0" baseline="0" noProof="0" dirty="0">
                  <a:ln>
                    <a:noFill/>
                  </a:ln>
                  <a:solidFill>
                    <a:srgbClr val="000000"/>
                  </a:solidFill>
                  <a:effectLst/>
                  <a:uLnTx/>
                  <a:uFillTx/>
                  <a:latin typeface="Calibri"/>
                  <a:ea typeface="新細明體"/>
                  <a:cs typeface="+mn-cs"/>
                </a:rPr>
                <a:t>  </a:t>
              </a:r>
              <a:r>
                <a:rPr kumimoji="0" lang="en-US" altLang="zh-TW" sz="44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33</a:t>
              </a:r>
              <a:r>
                <a:rPr kumimoji="0" lang="zh-TW" altLang="en-US" sz="4400" b="0" i="0" u="none" strike="noStrike" kern="1200" cap="none" spc="0" normalizeH="0" baseline="0" noProof="0" dirty="0">
                  <a:ln>
                    <a:noFill/>
                  </a:ln>
                  <a:solidFill>
                    <a:srgbClr val="000000"/>
                  </a:solidFill>
                  <a:effectLst/>
                  <a:uLnTx/>
                  <a:uFillTx/>
                  <a:latin typeface="Times New Roman" panose="02020603050405020304" pitchFamily="18" charset="0"/>
                  <a:ea typeface="標楷體" pitchFamily="65" charset="-120"/>
                  <a:cs typeface="Times New Roman" panose="02020603050405020304" pitchFamily="18" charset="0"/>
                </a:rPr>
                <a:t>分</a:t>
              </a:r>
            </a:p>
          </p:txBody>
        </p:sp>
      </p:grpSp>
      <p:grpSp>
        <p:nvGrpSpPr>
          <p:cNvPr id="3" name="群組 16"/>
          <p:cNvGrpSpPr>
            <a:grpSpLocks/>
          </p:cNvGrpSpPr>
          <p:nvPr/>
        </p:nvGrpSpPr>
        <p:grpSpPr bwMode="auto">
          <a:xfrm>
            <a:off x="3984601" y="473188"/>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marL="0" marR="0" lvl="0" indent="0" algn="l" defTabSz="1600200" rtl="0" eaLnBrk="1" fontAlgn="auto" latinLnBrk="0" hangingPunct="1">
                <a:lnSpc>
                  <a:spcPct val="90000"/>
                </a:lnSpc>
                <a:spcBef>
                  <a:spcPts val="0"/>
                </a:spcBef>
                <a:spcAft>
                  <a:spcPct val="35000"/>
                </a:spcAft>
                <a:buClrTx/>
                <a:buSzTx/>
                <a:buFontTx/>
                <a:buNone/>
                <a:tabLst/>
                <a:defRPr/>
              </a:pPr>
              <a:r>
                <a:rPr kumimoji="0" lang="zh-TW" altLang="en-US" sz="3600" b="1" i="0" u="none" strike="noStrike" kern="1200" cap="none" spc="0" normalizeH="0" baseline="0" noProof="0" dirty="0">
                  <a:ln>
                    <a:noFill/>
                  </a:ln>
                  <a:solidFill>
                    <a:srgbClr val="FFFFFF"/>
                  </a:solidFill>
                  <a:effectLst/>
                  <a:uLnTx/>
                  <a:uFillTx/>
                  <a:latin typeface="標楷體" pitchFamily="65" charset="-120"/>
                  <a:ea typeface="標楷體" pitchFamily="65" charset="-120"/>
                  <a:cs typeface="+mn-cs"/>
                </a:rPr>
                <a:t>教育會考</a:t>
              </a:r>
            </a:p>
          </p:txBody>
        </p:sp>
      </p:grpSp>
      <p:graphicFrame>
        <p:nvGraphicFramePr>
          <p:cNvPr id="225284" name="Group 4"/>
          <p:cNvGraphicFramePr>
            <a:graphicFrameLocks noGrp="1"/>
          </p:cNvGraphicFramePr>
          <p:nvPr>
            <p:extLst>
              <p:ext uri="{D42A27DB-BD31-4B8C-83A1-F6EECF244321}">
                <p14:modId xmlns:p14="http://schemas.microsoft.com/office/powerpoint/2010/main" val="3943226233"/>
              </p:ext>
            </p:extLst>
          </p:nvPr>
        </p:nvGraphicFramePr>
        <p:xfrm>
          <a:off x="263352" y="1990419"/>
          <a:ext cx="11377265" cy="4537805"/>
        </p:xfrm>
        <a:graphic>
          <a:graphicData uri="http://schemas.openxmlformats.org/drawingml/2006/table">
            <a:tbl>
              <a:tblPr/>
              <a:tblGrid>
                <a:gridCol w="2952328">
                  <a:extLst>
                    <a:ext uri="{9D8B030D-6E8A-4147-A177-3AD203B41FA5}">
                      <a16:colId xmlns:a16="http://schemas.microsoft.com/office/drawing/2014/main" val="20000"/>
                    </a:ext>
                  </a:extLst>
                </a:gridCol>
                <a:gridCol w="4032448">
                  <a:extLst>
                    <a:ext uri="{9D8B030D-6E8A-4147-A177-3AD203B41FA5}">
                      <a16:colId xmlns:a16="http://schemas.microsoft.com/office/drawing/2014/main" val="20001"/>
                    </a:ext>
                  </a:extLst>
                </a:gridCol>
                <a:gridCol w="4392489">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dirty="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精熟          每科</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基礎          每科</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待加強      每科</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單科上限</a:t>
                      </a:r>
                      <a:r>
                        <a:rPr kumimoji="0" lang="en-US" altLang="zh-TW"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分，五科</a:t>
                      </a:r>
                      <a:r>
                        <a:rPr kumimoji="0" lang="en-US" altLang="zh-TW"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zh-TW" altLang="en-US"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國文、數學、英語、社會、自然</a:t>
                      </a:r>
                      <a:r>
                        <a:rPr kumimoji="0" lang="en-US" altLang="zh-TW" sz="3200" b="0" i="0" u="none" strike="noStrike" cap="none" normalizeH="0" baseline="0" dirty="0">
                          <a:ln>
                            <a:noFill/>
                          </a:ln>
                          <a:solidFill>
                            <a:srgbClr val="660066"/>
                          </a:solidFill>
                          <a:effectLst/>
                          <a:latin typeface="Times New Roman" panose="02020603050405020304" pitchFamily="18" charset="0"/>
                          <a:ea typeface="標楷體" panose="03000509000000000000" pitchFamily="65" charset="-120"/>
                          <a:cs typeface="Times New Roman" panose="02020603050405020304" pitchFamily="18" charset="0"/>
                        </a:rPr>
                        <a:t>)</a:t>
                      </a: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上限</a:t>
                      </a:r>
                      <a:r>
                        <a:rPr kumimoji="0" lang="en-US" altLang="zh-TW"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30</a:t>
                      </a:r>
                      <a:r>
                        <a:rPr kumimoji="0" lang="zh-TW" altLang="en-US"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4</a:t>
                      </a:r>
                      <a:r>
                        <a:rPr kumimoji="0" lang="zh-TW" altLang="en-US" sz="3200" b="0" i="0" u="none" strike="noStrike" cap="none" normalizeH="0" baseline="0" dirty="0">
                          <a:ln>
                            <a:noFill/>
                          </a:ln>
                          <a:solidFill>
                            <a:schemeClr val="tx1"/>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5</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6</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級分   給</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級分         給</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2</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endPar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級分               給</a:t>
                      </a:r>
                      <a:r>
                        <a:rPr kumimoji="0" lang="en-US" altLang="zh-TW"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1</a:t>
                      </a:r>
                      <a:r>
                        <a:rPr kumimoji="0" lang="zh-TW" altLang="en-US" sz="3200" b="0" i="0" u="none" strike="noStrike" cap="none" normalizeH="0" baseline="0" dirty="0">
                          <a:ln>
                            <a:noFill/>
                          </a:ln>
                          <a:solidFill>
                            <a:srgbClr val="000000"/>
                          </a:solidFill>
                          <a:effectLst/>
                          <a:latin typeface="Times New Roman" panose="02020603050405020304" pitchFamily="18" charset="0"/>
                          <a:ea typeface="標楷體" panose="03000509000000000000" pitchFamily="65" charset="-120"/>
                          <a:cs typeface="Times New Roman" panose="02020603050405020304" pitchFamily="18" charset="0"/>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滿分</a:t>
                      </a:r>
                      <a:r>
                        <a:rPr kumimoji="0" lang="en-US" altLang="zh-TW"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3</a:t>
                      </a:r>
                      <a:r>
                        <a:rPr kumimoji="0" lang="zh-TW" altLang="en-US" sz="3200" b="0" i="0" u="none" strike="noStrike" cap="none" normalizeH="0" baseline="0" dirty="0">
                          <a:ln>
                            <a:noFill/>
                          </a:ln>
                          <a:solidFill>
                            <a:srgbClr val="FF0000"/>
                          </a:solidFill>
                          <a:effectLst/>
                          <a:latin typeface="Times New Roman" panose="02020603050405020304" pitchFamily="18" charset="0"/>
                          <a:ea typeface="標楷體" panose="03000509000000000000" pitchFamily="65" charset="-120"/>
                          <a:cs typeface="Times New Roman" panose="02020603050405020304" pitchFamily="18" charset="0"/>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ustDataLst>
      <p:tags r:id="rId1"/>
    </p:custDataLst>
    <p:extLst>
      <p:ext uri="{BB962C8B-B14F-4D97-AF65-F5344CB8AC3E}">
        <p14:creationId xmlns:p14="http://schemas.microsoft.com/office/powerpoint/2010/main" val="2916686206"/>
      </p:ext>
    </p:extLst>
  </p:cSld>
  <p:clrMapOvr>
    <a:masterClrMapping/>
  </p:clrMapOvr>
  <p:transition spd="slow"/>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extLst>
              <p:ext uri="{D42A27DB-BD31-4B8C-83A1-F6EECF244321}">
                <p14:modId xmlns:p14="http://schemas.microsoft.com/office/powerpoint/2010/main" val="270761815"/>
              </p:ext>
            </p:extLst>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115</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dirty="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dirty="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04431"/>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extLst>
              <p:ext uri="{D42A27DB-BD31-4B8C-83A1-F6EECF244321}">
                <p14:modId xmlns:p14="http://schemas.microsoft.com/office/powerpoint/2010/main" val="456977857"/>
              </p:ext>
            </p:extLst>
          </p:nvPr>
        </p:nvGraphicFramePr>
        <p:xfrm>
          <a:off x="479376" y="1049338"/>
          <a:ext cx="7562899" cy="898652"/>
        </p:xfrm>
        <a:graphic>
          <a:graphicData uri="http://schemas.openxmlformats.org/drawingml/2006/table">
            <a:tbl>
              <a:tblPr/>
              <a:tblGrid>
                <a:gridCol w="941652">
                  <a:extLst>
                    <a:ext uri="{9D8B030D-6E8A-4147-A177-3AD203B41FA5}">
                      <a16:colId xmlns:a16="http://schemas.microsoft.com/office/drawing/2014/main" val="20000"/>
                    </a:ext>
                  </a:extLst>
                </a:gridCol>
                <a:gridCol w="2603403">
                  <a:extLst>
                    <a:ext uri="{9D8B030D-6E8A-4147-A177-3AD203B41FA5}">
                      <a16:colId xmlns:a16="http://schemas.microsoft.com/office/drawing/2014/main" val="20001"/>
                    </a:ext>
                  </a:extLst>
                </a:gridCol>
                <a:gridCol w="2737378">
                  <a:extLst>
                    <a:ext uri="{9D8B030D-6E8A-4147-A177-3AD203B41FA5}">
                      <a16:colId xmlns:a16="http://schemas.microsoft.com/office/drawing/2014/main" val="20002"/>
                    </a:ext>
                  </a:extLst>
                </a:gridCol>
                <a:gridCol w="1280466">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dirty="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ustDataLst>
      <p:tags r:id="rId1"/>
    </p:custData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七、五專入學簡介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64099" y="2780928"/>
            <a:ext cx="8207375" cy="2808311"/>
          </a:xfrm>
          <a:prstGeom prst="rect">
            <a:avLst/>
          </a:prstGeom>
          <a:noFill/>
          <a:ln w="9525">
            <a:noFill/>
            <a:miter lim="800000"/>
            <a:headEnd/>
            <a:tailEnd/>
          </a:ln>
        </p:spPr>
        <p:txBody>
          <a:bodyPr anchor="b"/>
          <a:lstStyle/>
          <a:p>
            <a:pPr eaLnBrk="1" hangingPunct="1">
              <a:lnSpc>
                <a:spcPts val="5400"/>
              </a:lnSpc>
              <a:spcBef>
                <a:spcPct val="20000"/>
              </a:spcBef>
            </a:pPr>
            <a:r>
              <a:rPr lang="zh-TW" altLang="en-US" b="1" dirty="0">
                <a:latin typeface="Times New Roman" panose="02020603050405020304" pitchFamily="18" charset="0"/>
                <a:ea typeface="標楷體" pitchFamily="65" charset="-120"/>
                <a:cs typeface="Times New Roman" panose="02020603050405020304" pitchFamily="18" charset="0"/>
                <a:sym typeface="Arial" pitchFamily="34" charset="0"/>
              </a:rPr>
              <a:t>五專升學管道：</a:t>
            </a:r>
            <a:endParaRPr lang="en-US" altLang="zh-TW" b="1" dirty="0">
              <a:latin typeface="Times New Roman" panose="02020603050405020304" pitchFamily="18" charset="0"/>
              <a:ea typeface="標楷體" pitchFamily="65" charset="-120"/>
              <a:cs typeface="Times New Roman" panose="02020603050405020304" pitchFamily="18" charset="0"/>
              <a:sym typeface="Arial" pitchFamily="34" charset="0"/>
            </a:endParaRPr>
          </a:p>
          <a:p>
            <a:pPr eaLnBrk="1" hangingPunct="1">
              <a:lnSpc>
                <a:spcPts val="5400"/>
              </a:lnSpc>
              <a:spcBef>
                <a:spcPct val="20000"/>
              </a:spcBef>
            </a:pPr>
            <a:r>
              <a:rPr lang="en-US" altLang="zh-TW" b="1" dirty="0">
                <a:latin typeface="Times New Roman" panose="02020603050405020304" pitchFamily="18" charset="0"/>
                <a:ea typeface="標楷體" pitchFamily="65" charset="-120"/>
                <a:cs typeface="Times New Roman" panose="02020603050405020304" pitchFamily="18" charset="0"/>
                <a:sym typeface="Arial" pitchFamily="34" charset="0"/>
              </a:rPr>
              <a:t>  -5</a:t>
            </a:r>
            <a:r>
              <a:rPr lang="zh-TW" altLang="en-US" b="1" dirty="0">
                <a:latin typeface="Times New Roman" panose="02020603050405020304" pitchFamily="18" charset="0"/>
                <a:ea typeface="標楷體" pitchFamily="65" charset="-120"/>
                <a:cs typeface="Times New Roman" panose="02020603050405020304" pitchFamily="18" charset="0"/>
                <a:sym typeface="Arial" pitchFamily="34" charset="0"/>
              </a:rPr>
              <a:t>月五專完全免試入學</a:t>
            </a:r>
            <a:endParaRPr lang="en-US" altLang="zh-TW" b="1" dirty="0">
              <a:latin typeface="Times New Roman" panose="02020603050405020304" pitchFamily="18" charset="0"/>
              <a:ea typeface="標楷體" pitchFamily="65" charset="-120"/>
              <a:cs typeface="Times New Roman" panose="02020603050405020304" pitchFamily="18" charset="0"/>
              <a:sym typeface="Arial" pitchFamily="34" charset="0"/>
            </a:endParaRPr>
          </a:p>
          <a:p>
            <a:pPr eaLnBrk="1" hangingPunct="1">
              <a:lnSpc>
                <a:spcPts val="5400"/>
              </a:lnSpc>
              <a:spcBef>
                <a:spcPct val="20000"/>
              </a:spcBef>
            </a:pP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sym typeface="Arial" pitchFamily="34" charset="0"/>
              </a:rPr>
              <a:t>  </a:t>
            </a:r>
            <a:r>
              <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sym typeface="Arial" pitchFamily="34" charset="0"/>
              </a:rPr>
              <a:t>-6</a:t>
            </a: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sym typeface="Arial" pitchFamily="34" charset="0"/>
              </a:rPr>
              <a:t>月五專優先免試入學（電腦志願） </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sym typeface="Arial" pitchFamily="34" charset="0"/>
            </a:endParaRPr>
          </a:p>
          <a:p>
            <a:pPr eaLnBrk="1" hangingPunct="1">
              <a:lnSpc>
                <a:spcPts val="5400"/>
              </a:lnSpc>
              <a:spcBef>
                <a:spcPct val="20000"/>
              </a:spcBef>
            </a:pPr>
            <a:r>
              <a:rPr lang="zh-TW" altLang="en-US" b="1" dirty="0">
                <a:latin typeface="Times New Roman" panose="02020603050405020304" pitchFamily="18" charset="0"/>
                <a:ea typeface="標楷體" pitchFamily="65" charset="-120"/>
                <a:cs typeface="Times New Roman" panose="02020603050405020304" pitchFamily="18" charset="0"/>
                <a:sym typeface="Arial" pitchFamily="34" charset="0"/>
              </a:rPr>
              <a:t>  </a:t>
            </a:r>
            <a:r>
              <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sym typeface="Arial" pitchFamily="34" charset="0"/>
              </a:rPr>
              <a:t>-7</a:t>
            </a: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sym typeface="Arial" pitchFamily="34" charset="0"/>
              </a:rPr>
              <a:t>月五專聯合免試入學（現場登記分發） </a:t>
            </a:r>
            <a:endParaRPr lang="en-US" altLang="en-US" dirty="0">
              <a:latin typeface="Times New Roman" panose="02020603050405020304" pitchFamily="18" charset="0"/>
              <a:ea typeface="標楷體" pitchFamily="65" charset="-120"/>
              <a:cs typeface="Times New Roman" panose="02020603050405020304" pitchFamily="18" charset="0"/>
              <a:sym typeface="Arial" pitchFamily="34" charset="0"/>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115</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34545367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353175"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Times New Roman" panose="02020603050405020304" pitchFamily="18" charset="0"/>
                <a:ea typeface="標楷體" pitchFamily="65" charset="-120"/>
                <a:cs typeface="Times New Roman" panose="02020603050405020304" pitchFamily="18" charset="0"/>
              </a:rPr>
              <a:t>4/28-5/4</a:t>
            </a:r>
            <a:r>
              <a:rPr lang="zh-TW" altLang="en-US" b="1" dirty="0">
                <a:latin typeface="Times New Roman" panose="02020603050405020304" pitchFamily="18" charset="0"/>
                <a:ea typeface="標楷體" pitchFamily="65" charset="-120"/>
                <a:cs typeface="Times New Roman" panose="02020603050405020304" pitchFamily="18" charset="0"/>
              </a:rPr>
              <a:t> 五專完全免試報名。</a:t>
            </a:r>
            <a:endParaRPr lang="en-US" altLang="zh-TW" b="1" dirty="0">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latin typeface="Times New Roman" panose="02020603050405020304" pitchFamily="18" charset="0"/>
                <a:ea typeface="標楷體" pitchFamily="65" charset="-120"/>
                <a:cs typeface="Times New Roman" panose="02020603050405020304" pitchFamily="18" charset="0"/>
              </a:rPr>
              <a:t>5/14</a:t>
            </a:r>
            <a:r>
              <a:rPr lang="zh-TW" altLang="en-US" b="1" dirty="0">
                <a:latin typeface="Times New Roman" panose="02020603050405020304" pitchFamily="18" charset="0"/>
                <a:ea typeface="標楷體" pitchFamily="65" charset="-120"/>
                <a:cs typeface="Times New Roman" panose="02020603050405020304" pitchFamily="18" charset="0"/>
              </a:rPr>
              <a:t> 五專完全免試錄取公告。</a:t>
            </a:r>
            <a:endParaRPr lang="en-US" altLang="zh-TW" b="1" dirty="0">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latin typeface="Times New Roman" panose="02020603050405020304" pitchFamily="18" charset="0"/>
                <a:ea typeface="標楷體" pitchFamily="65" charset="-120"/>
                <a:cs typeface="Times New Roman" panose="02020603050405020304" pitchFamily="18" charset="0"/>
              </a:rPr>
              <a:t>5/15-6/11</a:t>
            </a:r>
            <a:r>
              <a:rPr lang="zh-TW" altLang="en-US" b="1" dirty="0">
                <a:latin typeface="Times New Roman" panose="02020603050405020304" pitchFamily="18" charset="0"/>
                <a:ea typeface="標楷體" pitchFamily="65" charset="-120"/>
                <a:cs typeface="Times New Roman" panose="02020603050405020304" pitchFamily="18" charset="0"/>
              </a:rPr>
              <a:t>五專完全免試報到。</a:t>
            </a:r>
            <a:endParaRPr lang="en-US" altLang="zh-TW" b="1" dirty="0">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rPr>
              <a:t>5/18-22</a:t>
            </a:r>
            <a:r>
              <a:rPr lang="zh-TW" altLang="zh-TW" b="1" dirty="0">
                <a:solidFill>
                  <a:srgbClr val="00B050"/>
                </a:solidFill>
                <a:latin typeface="Times New Roman" panose="02020603050405020304" pitchFamily="18" charset="0"/>
                <a:ea typeface="標楷體" pitchFamily="65" charset="-120"/>
                <a:cs typeface="Times New Roman" panose="02020603050405020304" pitchFamily="18" charset="0"/>
              </a:rPr>
              <a:t>五專優先免試報名</a:t>
            </a: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a:t>
            </a:r>
            <a:endParaRPr lang="zh-TW"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rPr>
              <a:t>6/11</a:t>
            </a:r>
            <a:r>
              <a:rPr lang="zh-TW" altLang="zh-TW" b="1" dirty="0">
                <a:solidFill>
                  <a:srgbClr val="00B050"/>
                </a:solidFill>
                <a:latin typeface="Times New Roman" panose="02020603050405020304" pitchFamily="18" charset="0"/>
                <a:ea typeface="標楷體" pitchFamily="65" charset="-120"/>
                <a:cs typeface="Times New Roman" panose="02020603050405020304" pitchFamily="18" charset="0"/>
              </a:rPr>
              <a:t>五專優先免試放榜</a:t>
            </a: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rPr>
              <a:t>6/15</a:t>
            </a:r>
            <a:r>
              <a:rPr lang="zh-TW" altLang="zh-TW" b="1" dirty="0">
                <a:solidFill>
                  <a:srgbClr val="00B050"/>
                </a:solidFill>
                <a:latin typeface="Times New Roman" panose="02020603050405020304" pitchFamily="18" charset="0"/>
                <a:ea typeface="標楷體" pitchFamily="65" charset="-120"/>
                <a:cs typeface="Times New Roman" panose="02020603050405020304" pitchFamily="18" charset="0"/>
              </a:rPr>
              <a:t>五專優先免試報到</a:t>
            </a: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rPr>
              <a:t>6/18-6/25</a:t>
            </a:r>
            <a:r>
              <a:rPr lang="zh-TW" altLang="zh-TW" b="1" dirty="0">
                <a:solidFill>
                  <a:srgbClr val="FF0000"/>
                </a:solidFill>
                <a:latin typeface="Times New Roman" panose="02020603050405020304" pitchFamily="18" charset="0"/>
                <a:ea typeface="標楷體" pitchFamily="65" charset="-120"/>
                <a:cs typeface="Times New Roman" panose="02020603050405020304" pitchFamily="18" charset="0"/>
              </a:rPr>
              <a:t>五專聯合免試報名</a:t>
            </a: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a:t>
            </a:r>
            <a:endPar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endParaRPr>
          </a:p>
          <a:p>
            <a:pPr eaLnBrk="1" hangingPunct="1">
              <a:spcBef>
                <a:spcPct val="20000"/>
              </a:spcBef>
              <a:buSzPct val="100000"/>
              <a:defRPr/>
            </a:pPr>
            <a:r>
              <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rPr>
              <a:t>7</a:t>
            </a: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月初寄發</a:t>
            </a:r>
            <a:r>
              <a:rPr lang="zh-TW" altLang="zh-TW" b="1" dirty="0">
                <a:solidFill>
                  <a:srgbClr val="FF0000"/>
                </a:solidFill>
                <a:latin typeface="Times New Roman" panose="02020603050405020304" pitchFamily="18" charset="0"/>
                <a:ea typeface="標楷體" pitchFamily="65" charset="-120"/>
                <a:cs typeface="Times New Roman" panose="02020603050405020304" pitchFamily="18" charset="0"/>
              </a:rPr>
              <a:t>五專聯合免試現場登記</a:t>
            </a: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順位通知。</a:t>
            </a:r>
            <a:endParaRPr lang="zh-TW" altLang="zh-TW" b="1" dirty="0">
              <a:solidFill>
                <a:srgbClr val="FF0000"/>
              </a:solidFill>
              <a:latin typeface="Times New Roman" panose="02020603050405020304" pitchFamily="18" charset="0"/>
              <a:ea typeface="標楷體" pitchFamily="65" charset="-120"/>
              <a:cs typeface="Times New Roman" panose="02020603050405020304" pitchFamily="18" charset="0"/>
            </a:endParaRPr>
          </a:p>
          <a:p>
            <a:pPr marL="514350" indent="-514350" eaLnBrk="1" hangingPunct="1">
              <a:spcBef>
                <a:spcPct val="20000"/>
              </a:spcBef>
              <a:buSzPct val="100000"/>
              <a:defRPr/>
            </a:pPr>
            <a:r>
              <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rPr>
              <a:t>7/8</a:t>
            </a:r>
            <a:r>
              <a:rPr lang="zh-TW" altLang="zh-TW" b="1" dirty="0">
                <a:solidFill>
                  <a:srgbClr val="FF0000"/>
                </a:solidFill>
                <a:latin typeface="Times New Roman" panose="02020603050405020304" pitchFamily="18" charset="0"/>
                <a:ea typeface="標楷體" pitchFamily="65" charset="-120"/>
                <a:cs typeface="Times New Roman" panose="02020603050405020304" pitchFamily="18" charset="0"/>
              </a:rPr>
              <a:t>五專聯合免試現場登記報到</a:t>
            </a: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a:t>
            </a:r>
            <a:endParaRPr lang="zh-TW" altLang="zh-TW" b="1" dirty="0">
              <a:solidFill>
                <a:srgbClr val="FF0000"/>
              </a:solidFill>
              <a:latin typeface="Times New Roman" panose="02020603050405020304" pitchFamily="18" charset="0"/>
              <a:ea typeface="標楷體" pitchFamily="65" charset="-120"/>
              <a:cs typeface="Times New Roman" panose="02020603050405020304" pitchFamily="18" charset="0"/>
            </a:endParaRPr>
          </a:p>
        </p:txBody>
      </p:sp>
    </p:spTree>
    <p:extLst>
      <p:ext uri="{BB962C8B-B14F-4D97-AF65-F5344CB8AC3E}">
        <p14:creationId xmlns:p14="http://schemas.microsoft.com/office/powerpoint/2010/main" val="3791323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pPr>
              <a:lnSpc>
                <a:spcPts val="5400"/>
              </a:lnSpc>
            </a:pPr>
            <a:r>
              <a:rPr lang="zh-TW" altLang="en-US" b="1" dirty="0">
                <a:latin typeface="Times New Roman" panose="02020603050405020304" pitchFamily="18" charset="0"/>
                <a:ea typeface="標楷體" pitchFamily="65" charset="-120"/>
                <a:cs typeface="Times New Roman" panose="02020603050405020304" pitchFamily="18" charset="0"/>
              </a:rPr>
              <a:t>五專完全免試：不採計教育會考成績，限一校一科組。</a:t>
            </a:r>
            <a:endParaRPr lang="en-US" altLang="zh-TW" b="1" dirty="0">
              <a:latin typeface="Times New Roman" panose="02020603050405020304" pitchFamily="18" charset="0"/>
              <a:ea typeface="標楷體" pitchFamily="65" charset="-120"/>
              <a:cs typeface="Times New Roman" panose="02020603050405020304" pitchFamily="18" charset="0"/>
            </a:endParaRPr>
          </a:p>
          <a:p>
            <a:pPr>
              <a:lnSpc>
                <a:spcPts val="5400"/>
              </a:lnSpc>
            </a:pP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五專優先免試：使用五專優免比序積分，採全國一區電腦選填志願分發，不限地區、學校、科系，至多</a:t>
            </a:r>
            <a:r>
              <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rPr>
              <a:t>30</a:t>
            </a: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個志願。</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a:lnSpc>
                <a:spcPts val="5400"/>
              </a:lnSpc>
            </a:pP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五專聯合免試：使用五專聯免比序積分，親自或委託到所報名的學校，以分發順位現場登記科系（貼榜）。</a:t>
            </a:r>
            <a:endPar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261422217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科五專學校參加。</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五專完全免試入學招生網路平台 </a:t>
            </a:r>
            <a:r>
              <a:rPr lang="zh-TW" altLang="en-US" dirty="0"/>
              <a:t>進行</a:t>
            </a:r>
            <a:r>
              <a:rPr lang="zh-TW" altLang="en-US" sz="3800" b="1" dirty="0">
                <a:solidFill>
                  <a:srgbClr val="FF0000"/>
                </a:solidFill>
              </a:rPr>
              <a:t>集體報名</a:t>
            </a:r>
            <a:r>
              <a:rPr lang="zh-TW" altLang="en-US" dirty="0"/>
              <a:t>作業。</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32756008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2783059"/>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nvGraphicFramePr>
        <p:xfrm>
          <a:off x="7869840" y="1851942"/>
          <a:ext cx="3599007" cy="2377224"/>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dirty="0"/>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nvGraphicFramePr>
        <p:xfrm>
          <a:off x="557464" y="1822329"/>
          <a:ext cx="3718754" cy="3189966"/>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2519924" y="5510111"/>
            <a:ext cx="7320491" cy="1077218"/>
          </a:xfrm>
          <a:prstGeom prst="rect">
            <a:avLst/>
          </a:prstGeom>
          <a:noFill/>
        </p:spPr>
        <p:txBody>
          <a:bodyPr wrap="square" rtlCol="0">
            <a:spAutoFit/>
          </a:bodyPr>
          <a:lstStyle/>
          <a:p>
            <a:pPr marL="684000" indent="-684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註：招生科組以各校公告之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115</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五專完免單獨招生簡章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為準。</a:t>
            </a:r>
          </a:p>
        </p:txBody>
      </p:sp>
    </p:spTree>
    <p:extLst>
      <p:ext uri="{BB962C8B-B14F-4D97-AF65-F5344CB8AC3E}">
        <p14:creationId xmlns:p14="http://schemas.microsoft.com/office/powerpoint/2010/main" val="24237462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sz="1600" kern="100">
                          <a:effectLst/>
                          <a:latin typeface="微軟正黑體" panose="020B0604030504040204" pitchFamily="34" charset="-120"/>
                          <a:ea typeface="微軟正黑體" panose="020B0604030504040204" pitchFamily="34" charset="-120"/>
                        </a:rPr>
                        <a:t>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effectLst/>
                          <a:latin typeface="微軟正黑體" panose="020B0604030504040204" pitchFamily="34" charset="-120"/>
                          <a:ea typeface="微軟正黑體" panose="020B0604030504040204" pitchFamily="34" charset="-120"/>
                        </a:rPr>
                        <a:t>48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379366384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550362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r>
              <a:rPr lang="zh-TW" altLang="en-US" b="1">
                <a:solidFill>
                  <a:srgbClr val="0000FF"/>
                </a:solidFill>
                <a:latin typeface="標楷體" pitchFamily="65" charset="-120"/>
                <a:ea typeface="標楷體" pitchFamily="65" charset="-120"/>
                <a:cs typeface="Times New Roman" pitchFamily="18" charset="0"/>
              </a:rPr>
              <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pPr>
              <a:lnSpc>
                <a:spcPts val="4400"/>
              </a:lnSpc>
            </a:pP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五專優免：公私立五專護理科系、公立五專所有科系皆採計教育會考成績。其餘由各校自行決定是否採計教育會考成績。</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a:lnSpc>
                <a:spcPts val="4400"/>
              </a:lnSpc>
            </a:pPr>
            <a:r>
              <a:rPr lang="zh-TW" altLang="en-US" b="1" dirty="0">
                <a:solidFill>
                  <a:srgbClr val="00B050"/>
                </a:solidFill>
                <a:latin typeface="Times New Roman" panose="02020603050405020304" pitchFamily="18" charset="0"/>
                <a:ea typeface="標楷體" pitchFamily="65" charset="-120"/>
                <a:cs typeface="Times New Roman" panose="02020603050405020304" pitchFamily="18" charset="0"/>
              </a:rPr>
              <a:t>五專優免比序績分項目：均衡學習、技藝優良、志願序、服務學習、競賽、教育會考（含寫作）及標示等。</a:t>
            </a:r>
            <a:endParaRPr lang="en-US" altLang="zh-TW" b="1" dirty="0">
              <a:solidFill>
                <a:srgbClr val="00B050"/>
              </a:solidFill>
              <a:latin typeface="Times New Roman" panose="02020603050405020304" pitchFamily="18" charset="0"/>
              <a:ea typeface="標楷體" pitchFamily="65" charset="-120"/>
              <a:cs typeface="Times New Roman" panose="02020603050405020304" pitchFamily="18" charset="0"/>
            </a:endParaRPr>
          </a:p>
          <a:p>
            <a:pPr>
              <a:lnSpc>
                <a:spcPts val="4400"/>
              </a:lnSpc>
            </a:pPr>
            <a:r>
              <a:rPr lang="zh-TW" altLang="en-US" b="1" dirty="0">
                <a:solidFill>
                  <a:srgbClr val="FF0000"/>
                </a:solidFill>
                <a:latin typeface="Times New Roman" panose="02020603050405020304" pitchFamily="18" charset="0"/>
                <a:ea typeface="標楷體" pitchFamily="65" charset="-120"/>
                <a:cs typeface="Times New Roman" panose="02020603050405020304" pitchFamily="18" charset="0"/>
              </a:rPr>
              <a:t>五專優免與聯免比序相較，最大不同是多了志願序積分。</a:t>
            </a:r>
            <a:endParaRPr lang="en-US" altLang="zh-TW" b="1" dirty="0">
              <a:solidFill>
                <a:srgbClr val="FF0000"/>
              </a:solidFill>
              <a:latin typeface="Times New Roman" panose="02020603050405020304" pitchFamily="18" charset="0"/>
              <a:ea typeface="標楷體" pitchFamily="65" charset="-120"/>
              <a:cs typeface="Times New Roman" panose="02020603050405020304" pitchFamily="18" charset="0"/>
            </a:endParaRPr>
          </a:p>
          <a:p>
            <a:pPr>
              <a:lnSpc>
                <a:spcPts val="4400"/>
              </a:lnSpc>
            </a:pPr>
            <a:r>
              <a:rPr lang="en-US" altLang="zh-TW" dirty="0">
                <a:latin typeface="Times New Roman" panose="02020603050405020304" pitchFamily="18" charset="0"/>
                <a:ea typeface="標楷體" pitchFamily="65" charset="-120"/>
                <a:cs typeface="Times New Roman" panose="02020603050405020304" pitchFamily="18" charset="0"/>
              </a:rPr>
              <a:t>115</a:t>
            </a:r>
            <a:r>
              <a:rPr lang="zh-TW" altLang="en-US" dirty="0">
                <a:latin typeface="Times New Roman" panose="02020603050405020304" pitchFamily="18" charset="0"/>
                <a:ea typeface="標楷體" pitchFamily="65" charset="-120"/>
                <a:cs typeface="Times New Roman" panose="02020603050405020304" pitchFamily="18" charset="0"/>
              </a:rPr>
              <a:t>年</a:t>
            </a:r>
            <a:r>
              <a:rPr lang="en-US" altLang="zh-TW" dirty="0">
                <a:latin typeface="Times New Roman" panose="02020603050405020304" pitchFamily="18" charset="0"/>
                <a:ea typeface="標楷體" pitchFamily="65" charset="-120"/>
                <a:cs typeface="Times New Roman" panose="02020603050405020304" pitchFamily="18" charset="0"/>
              </a:rPr>
              <a:t>1</a:t>
            </a:r>
            <a:r>
              <a:rPr lang="zh-TW" altLang="en-US" dirty="0">
                <a:latin typeface="Times New Roman" panose="02020603050405020304" pitchFamily="18" charset="0"/>
                <a:ea typeface="標楷體" pitchFamily="65" charset="-120"/>
                <a:cs typeface="Times New Roman" panose="02020603050405020304" pitchFamily="18" charset="0"/>
              </a:rPr>
              <a:t>月份公告簡章。</a:t>
            </a:r>
          </a:p>
          <a:p>
            <a:endParaRPr lang="zh-TW" alt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24389813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2282124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120</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91344" y="1015631"/>
            <a:ext cx="1188132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74862" y="409407"/>
            <a:ext cx="8135938" cy="487363"/>
          </a:xfrm>
          <a:prstGeom prst="rect">
            <a:avLst/>
          </a:prstGeom>
          <a:noFill/>
          <a:ln w="9525">
            <a:noFill/>
            <a:miter lim="800000"/>
            <a:headEnd/>
            <a:tailEnd/>
          </a:ln>
        </p:spPr>
        <p:txBody>
          <a:bodyPr anchor="ctr"/>
          <a:lstStyle/>
          <a:p>
            <a:pPr algn="ctr" eaLnBrk="1" hangingPunct="1"/>
            <a:r>
              <a:rPr lang="zh-TW" altLang="en-US" sz="3600" b="1" dirty="0">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extLst>
              <p:ext uri="{D42A27DB-BD31-4B8C-83A1-F6EECF244321}">
                <p14:modId xmlns:p14="http://schemas.microsoft.com/office/powerpoint/2010/main" val="1903526219"/>
              </p:ext>
            </p:extLst>
          </p:nvPr>
        </p:nvGraphicFramePr>
        <p:xfrm>
          <a:off x="407369" y="1740716"/>
          <a:ext cx="11593287" cy="4902588"/>
        </p:xfrm>
        <a:graphic>
          <a:graphicData uri="http://schemas.openxmlformats.org/drawingml/2006/table">
            <a:tbl>
              <a:tblPr/>
              <a:tblGrid>
                <a:gridCol w="2739724">
                  <a:extLst>
                    <a:ext uri="{9D8B030D-6E8A-4147-A177-3AD203B41FA5}">
                      <a16:colId xmlns:a16="http://schemas.microsoft.com/office/drawing/2014/main" val="20000"/>
                    </a:ext>
                  </a:extLst>
                </a:gridCol>
                <a:gridCol w="6850474">
                  <a:extLst>
                    <a:ext uri="{9D8B030D-6E8A-4147-A177-3AD203B41FA5}">
                      <a16:colId xmlns:a16="http://schemas.microsoft.com/office/drawing/2014/main" val="20001"/>
                    </a:ext>
                  </a:extLst>
                </a:gridCol>
                <a:gridCol w="2003089">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42173436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177749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48</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7471859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1415480" y="2420888"/>
            <a:ext cx="8856984"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八、適性入學宣導網說明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370246760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4079776" y="320983"/>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59496" y="1023940"/>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圖片 9">
            <a:extLst>
              <a:ext uri="{FF2B5EF4-FFF2-40B4-BE49-F238E27FC236}">
                <a16:creationId xmlns:a16="http://schemas.microsoft.com/office/drawing/2014/main" id="{53601442-13CB-4B87-8FC8-2A9F4500433C}"/>
              </a:ext>
            </a:extLst>
          </p:cNvPr>
          <p:cNvPicPr>
            <a:picLocks noChangeAspect="1"/>
          </p:cNvPicPr>
          <p:nvPr/>
        </p:nvPicPr>
        <p:blipFill>
          <a:blip r:embed="rId8"/>
          <a:stretch>
            <a:fillRect/>
          </a:stretch>
        </p:blipFill>
        <p:spPr>
          <a:xfrm>
            <a:off x="839416" y="1851282"/>
            <a:ext cx="10513168" cy="4914677"/>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954832" y="1410947"/>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7176120" y="1423264"/>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335361" y="2228851"/>
            <a:ext cx="5219304" cy="2595563"/>
          </a:xfrm>
        </p:spPr>
        <p:txBody>
          <a:bodyPr>
            <a:normAutofit/>
          </a:bodyPr>
          <a:lstStyle/>
          <a:p>
            <a:pPr marL="273050" indent="-273050">
              <a:lnSpc>
                <a:spcPct val="90000"/>
              </a:lnSpc>
              <a:spcBef>
                <a:spcPts val="575"/>
              </a:spcBef>
              <a:buFont typeface="Wingdings 2" pitchFamily="18" charset="2"/>
              <a:buChar char=""/>
              <a:defRPr/>
            </a:pPr>
            <a:r>
              <a:rPr lang="zh-TW" altLang="en-US" sz="2400" dirty="0">
                <a:latin typeface="標楷體" pitchFamily="65" charset="-120"/>
                <a:ea typeface="標楷體" pitchFamily="65" charset="-120"/>
              </a:rPr>
              <a:t>國中的生活就是</a:t>
            </a:r>
            <a:r>
              <a:rPr lang="zh-TW" altLang="en-US" sz="2400" b="1" dirty="0">
                <a:solidFill>
                  <a:srgbClr val="FF0000"/>
                </a:solidFill>
                <a:latin typeface="標楷體" pitchFamily="65" charset="-120"/>
                <a:ea typeface="標楷體" pitchFamily="65" charset="-120"/>
              </a:rPr>
              <a:t>不斷念書</a:t>
            </a:r>
            <a:r>
              <a:rPr lang="zh-TW" altLang="en-US" sz="2400" dirty="0">
                <a:latin typeface="標楷體" pitchFamily="65" charset="-120"/>
                <a:ea typeface="標楷體" pitchFamily="65" charset="-120"/>
              </a:rPr>
              <a:t>，考上理想的高中。</a:t>
            </a:r>
            <a:endParaRPr lang="en-US" altLang="zh-TW" sz="2400" dirty="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dirty="0">
                <a:latin typeface="標楷體" pitchFamily="65" charset="-120"/>
                <a:ea typeface="標楷體" pitchFamily="65" charset="-120"/>
              </a:rPr>
              <a:t>五專、高職、軍校都是</a:t>
            </a:r>
            <a:r>
              <a:rPr lang="zh-TW" altLang="en-US" sz="2400" b="1" dirty="0">
                <a:solidFill>
                  <a:srgbClr val="FF0000"/>
                </a:solidFill>
                <a:latin typeface="標楷體" pitchFamily="65" charset="-120"/>
                <a:ea typeface="標楷體" pitchFamily="65" charset="-120"/>
              </a:rPr>
              <a:t>不會念書</a:t>
            </a:r>
            <a:r>
              <a:rPr lang="zh-TW" altLang="en-US" sz="2400" dirty="0">
                <a:latin typeface="標楷體" pitchFamily="65" charset="-120"/>
                <a:ea typeface="標楷體" pitchFamily="65" charset="-120"/>
              </a:rPr>
              <a:t>的人去讀的。</a:t>
            </a:r>
            <a:endParaRPr lang="en-US" altLang="zh-TW" sz="2400" dirty="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dirty="0">
                <a:latin typeface="標楷體" pitchFamily="65" charset="-120"/>
                <a:ea typeface="標楷體" pitchFamily="65" charset="-120"/>
              </a:rPr>
              <a:t>志願序就是按照</a:t>
            </a:r>
            <a:r>
              <a:rPr lang="zh-TW" altLang="en-US" sz="2400" b="1" dirty="0">
                <a:solidFill>
                  <a:srgbClr val="FF0000"/>
                </a:solidFill>
                <a:latin typeface="標楷體" pitchFamily="65" charset="-120"/>
                <a:ea typeface="標楷體" pitchFamily="65" charset="-120"/>
              </a:rPr>
              <a:t>學校排名</a:t>
            </a:r>
            <a:r>
              <a:rPr lang="zh-TW" altLang="en-US" sz="2400" dirty="0">
                <a:latin typeface="標楷體" pitchFamily="65" charset="-120"/>
                <a:ea typeface="標楷體" pitchFamily="65" charset="-120"/>
              </a:rPr>
              <a:t>來填寫。</a:t>
            </a:r>
            <a:endParaRPr lang="en-US" altLang="zh-TW" sz="2400" dirty="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dirty="0">
                <a:latin typeface="標楷體" pitchFamily="65" charset="-120"/>
                <a:ea typeface="標楷體" pitchFamily="65" charset="-120"/>
              </a:rPr>
              <a:t>作成績的</a:t>
            </a:r>
            <a:r>
              <a:rPr lang="zh-TW" altLang="en-US" sz="2400" b="1" dirty="0">
                <a:solidFill>
                  <a:srgbClr val="FF0000"/>
                </a:solidFill>
                <a:latin typeface="標楷體" pitchFamily="65" charset="-120"/>
                <a:ea typeface="標楷體" pitchFamily="65" charset="-120"/>
              </a:rPr>
              <a:t>落點分析</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dirty="0">
              <a:latin typeface="標楷體" pitchFamily="65" charset="-120"/>
              <a:ea typeface="標楷體" pitchFamily="65" charset="-120"/>
            </a:endParaRPr>
          </a:p>
        </p:txBody>
      </p:sp>
      <p:sp>
        <p:nvSpPr>
          <p:cNvPr id="14340" name="內容版面配置區 6"/>
          <p:cNvSpPr>
            <a:spLocks noGrp="1"/>
          </p:cNvSpPr>
          <p:nvPr>
            <p:ph sz="half" idx="4294967295"/>
          </p:nvPr>
        </p:nvSpPr>
        <p:spPr>
          <a:xfrm>
            <a:off x="5904341" y="2137374"/>
            <a:ext cx="6104680" cy="3024188"/>
          </a:xfrm>
        </p:spPr>
        <p:txBody>
          <a:bodyPr/>
          <a:lstStyle/>
          <a:p>
            <a:pPr marL="273050" indent="-273050">
              <a:spcBef>
                <a:spcPts val="575"/>
              </a:spcBef>
              <a:buFont typeface="Wingdings 2" pitchFamily="18" charset="2"/>
              <a:buChar char=""/>
            </a:pPr>
            <a:r>
              <a:rPr lang="zh-TW" altLang="en-US" sz="2400" dirty="0">
                <a:latin typeface="標楷體" pitchFamily="65" charset="-120"/>
                <a:ea typeface="標楷體" pitchFamily="65" charset="-120"/>
              </a:rPr>
              <a:t>生涯不只升學而是生活整體樣貌的規劃，也包含了</a:t>
            </a:r>
            <a:r>
              <a:rPr lang="zh-TW" altLang="en-US" sz="2400" b="1" dirty="0">
                <a:solidFill>
                  <a:srgbClr val="FF0000"/>
                </a:solidFill>
                <a:latin typeface="標楷體" pitchFamily="65" charset="-120"/>
                <a:ea typeface="標楷體" pitchFamily="65" charset="-120"/>
              </a:rPr>
              <a:t>自我認識</a:t>
            </a:r>
            <a:r>
              <a:rPr lang="zh-TW" altLang="en-US" sz="2400" dirty="0">
                <a:latin typeface="標楷體" pitchFamily="65" charset="-120"/>
                <a:ea typeface="標楷體" pitchFamily="65" charset="-120"/>
              </a:rPr>
              <a:t>及</a:t>
            </a:r>
            <a:r>
              <a:rPr lang="en-US" altLang="zh-TW" sz="2400" dirty="0">
                <a:latin typeface="標楷體" pitchFamily="65" charset="-120"/>
                <a:ea typeface="標楷體" pitchFamily="65" charset="-120"/>
              </a:rPr>
              <a:t>『</a:t>
            </a:r>
            <a:r>
              <a:rPr lang="zh-TW" altLang="en-US" sz="2400" b="1" dirty="0">
                <a:solidFill>
                  <a:srgbClr val="FF0000"/>
                </a:solidFill>
                <a:latin typeface="標楷體" pitchFamily="65" charset="-120"/>
                <a:ea typeface="標楷體" pitchFamily="65" charset="-120"/>
              </a:rPr>
              <a:t>想過怎麼樣的生活</a:t>
            </a:r>
            <a:r>
              <a:rPr lang="en-US" altLang="zh-TW" sz="2400" dirty="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dirty="0">
                <a:latin typeface="標楷體" pitchFamily="65" charset="-120"/>
                <a:ea typeface="標楷體" pitchFamily="65" charset="-120"/>
              </a:rPr>
              <a:t>不再是分數分流，而是</a:t>
            </a:r>
            <a:r>
              <a:rPr lang="zh-TW" altLang="en-US" sz="2400" b="1" dirty="0">
                <a:solidFill>
                  <a:srgbClr val="FF0000"/>
                </a:solidFill>
                <a:latin typeface="標楷體" pitchFamily="65" charset="-120"/>
                <a:ea typeface="標楷體" pitchFamily="65" charset="-120"/>
              </a:rPr>
              <a:t>自主分流</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dirty="0">
                <a:latin typeface="標楷體" pitchFamily="65" charset="-120"/>
                <a:ea typeface="標楷體" pitchFamily="65" charset="-120"/>
              </a:rPr>
              <a:t>志願只有「</a:t>
            </a:r>
            <a:r>
              <a:rPr lang="zh-TW" altLang="en-US" sz="2400" b="1" dirty="0">
                <a:solidFill>
                  <a:srgbClr val="FF0000"/>
                </a:solidFill>
                <a:latin typeface="標楷體" pitchFamily="65" charset="-120"/>
                <a:ea typeface="標楷體" pitchFamily="65" charset="-120"/>
              </a:rPr>
              <a:t>最適合</a:t>
            </a:r>
            <a:r>
              <a:rPr lang="zh-TW" altLang="en-US" sz="2400" dirty="0">
                <a:latin typeface="標楷體" pitchFamily="65" charset="-120"/>
                <a:ea typeface="標楷體" pitchFamily="65" charset="-120"/>
              </a:rPr>
              <a:t>」，沒有「最好」。</a:t>
            </a:r>
            <a:endParaRPr lang="en-US" altLang="zh-TW" sz="2400" dirty="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dirty="0">
                <a:latin typeface="標楷體" pitchFamily="65" charset="-120"/>
                <a:ea typeface="標楷體" pitchFamily="65" charset="-120"/>
              </a:rPr>
              <a:t>從被動落點分析，到</a:t>
            </a:r>
            <a:r>
              <a:rPr lang="zh-TW" altLang="en-US" sz="2400" b="1" dirty="0">
                <a:solidFill>
                  <a:srgbClr val="FF0000"/>
                </a:solidFill>
                <a:latin typeface="標楷體" pitchFamily="65" charset="-120"/>
                <a:ea typeface="標楷體" pitchFamily="65" charset="-120"/>
              </a:rPr>
              <a:t>主動選擇</a:t>
            </a:r>
            <a:r>
              <a:rPr lang="zh-TW" altLang="en-US" sz="2400" dirty="0">
                <a:latin typeface="標楷體" pitchFamily="65" charset="-120"/>
                <a:ea typeface="標楷體" pitchFamily="65" charset="-120"/>
              </a:rPr>
              <a:t>。</a:t>
            </a:r>
            <a:endParaRPr lang="zh-TW" altLang="en-US" sz="2400" dirty="0"/>
          </a:p>
        </p:txBody>
      </p:sp>
      <p:grpSp>
        <p:nvGrpSpPr>
          <p:cNvPr id="2" name="向上箭號圖說文字 6"/>
          <p:cNvGrpSpPr>
            <a:grpSpLocks/>
          </p:cNvGrpSpPr>
          <p:nvPr/>
        </p:nvGrpSpPr>
        <p:grpSpPr bwMode="auto">
          <a:xfrm>
            <a:off x="1545066" y="48244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59496" y="1184827"/>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2063552" y="2564904"/>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字方塊 1"/>
          <p:cNvSpPr txBox="1"/>
          <p:nvPr/>
        </p:nvSpPr>
        <p:spPr>
          <a:xfrm>
            <a:off x="1703512" y="1916833"/>
            <a:ext cx="8302794" cy="1015663"/>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6000" b="1" kern="100" dirty="0">
                <a:ln w="9525" cap="flat" cmpd="sng" algn="ctr">
                  <a:solidFill>
                    <a:srgbClr val="FFFFFF"/>
                  </a:solidFill>
                  <a:prstDash val="solid"/>
                  <a:round/>
                </a:ln>
                <a:latin typeface="標楷體" panose="03000509000000000000" pitchFamily="65" charset="-120"/>
                <a:ea typeface="標楷體" panose="03000509000000000000" pitchFamily="65" charset="-120"/>
                <a:cs typeface="Times New Roman" panose="02020603050405020304" pitchFamily="18" charset="0"/>
              </a:rPr>
              <a:t>感謝聆聽  </a:t>
            </a:r>
            <a:endParaRPr kumimoji="0" lang="zh-TW" altLang="en-US" sz="6000" b="1" kern="100" dirty="0">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182275" name="Picture 3" descr="10">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16648">
            <a:off x="7310438" y="3983038"/>
            <a:ext cx="2747962" cy="1998662"/>
          </a:xfrm>
          <a:prstGeom prst="rect">
            <a:avLst/>
          </a:prstGeom>
          <a:noFill/>
          <a:ln>
            <a:noFill/>
          </a:ln>
          <a:effectLst>
            <a:outerShdw dist="155023" dir="3300479" algn="ctr" rotWithShape="0">
              <a:schemeClr val="tx1">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004652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ags/tag34.xml><?xml version="1.0" encoding="utf-8"?>
<p:tagLst xmlns:a="http://schemas.openxmlformats.org/drawingml/2006/main" xmlns:r="http://schemas.openxmlformats.org/officeDocument/2006/relationships" xmlns:p="http://schemas.openxmlformats.org/presentationml/2006/main">
  <p:tag name="AMA" val="2.1"/>
</p:tagLst>
</file>

<file path=ppt/tags/tag35.xml><?xml version="1.0" encoding="utf-8"?>
<p:tagLst xmlns:a="http://schemas.openxmlformats.org/drawingml/2006/main" xmlns:r="http://schemas.openxmlformats.org/officeDocument/2006/relationships" xmlns:p="http://schemas.openxmlformats.org/presentationml/2006/main">
  <p:tag name="AMA" val="2.1"/>
</p:tagLst>
</file>

<file path=ppt/tags/tag36.xml><?xml version="1.0" encoding="utf-8"?>
<p:tagLst xmlns:a="http://schemas.openxmlformats.org/drawingml/2006/main" xmlns:r="http://schemas.openxmlformats.org/officeDocument/2006/relationships" xmlns:p="http://schemas.openxmlformats.org/presentationml/2006/main">
  <p:tag name="AMA" val="2.1"/>
</p:tagLst>
</file>

<file path=ppt/tags/tag37.xml><?xml version="1.0" encoding="utf-8"?>
<p:tagLst xmlns:a="http://schemas.openxmlformats.org/drawingml/2006/main" xmlns:r="http://schemas.openxmlformats.org/officeDocument/2006/relationships" xmlns:p="http://schemas.openxmlformats.org/presentationml/2006/main">
  <p:tag name="AMA" val="2.1"/>
</p:tagLst>
</file>

<file path=ppt/tags/tag38.xml><?xml version="1.0" encoding="utf-8"?>
<p:tagLst xmlns:a="http://schemas.openxmlformats.org/drawingml/2006/main" xmlns:r="http://schemas.openxmlformats.org/officeDocument/2006/relationships" xmlns:p="http://schemas.openxmlformats.org/presentationml/2006/main">
  <p:tag name="AMA" val="2.1"/>
</p:tagLst>
</file>

<file path=ppt/tags/tag39.xml><?xml version="1.0" encoding="utf-8"?>
<p:tagLst xmlns:a="http://schemas.openxmlformats.org/drawingml/2006/main" xmlns:r="http://schemas.openxmlformats.org/officeDocument/2006/relationships" xmlns:p="http://schemas.openxmlformats.org/presentationml/2006/main">
  <p:tag name="AMA" val="2.1"/>
</p:tagLst>
</file>

<file path=ppt/tags/tag40.xml><?xml version="1.0" encoding="utf-8"?>
<p:tagLst xmlns:a="http://schemas.openxmlformats.org/drawingml/2006/main" xmlns:r="http://schemas.openxmlformats.org/officeDocument/2006/relationships" xmlns:p="http://schemas.openxmlformats.org/presentationml/2006/main">
  <p:tag name="AMA" val="2.1"/>
</p:tagLst>
</file>

<file path=ppt/tags/tag41.xml><?xml version="1.0" encoding="utf-8"?>
<p:tagLst xmlns:a="http://schemas.openxmlformats.org/drawingml/2006/main" xmlns:r="http://schemas.openxmlformats.org/officeDocument/2006/relationships" xmlns:p="http://schemas.openxmlformats.org/presentationml/2006/main">
  <p:tag name="AMA" val="2.1"/>
</p:tagLst>
</file>

<file path=ppt/tags/tag42.xml><?xml version="1.0" encoding="utf-8"?>
<p:tagLst xmlns:a="http://schemas.openxmlformats.org/drawingml/2006/main" xmlns:r="http://schemas.openxmlformats.org/officeDocument/2006/relationships" xmlns:p="http://schemas.openxmlformats.org/presentationml/2006/main">
  <p:tag name="AMA" val="2.1"/>
</p:tagLst>
</file>

<file path=ppt/tags/tag43.xml><?xml version="1.0" encoding="utf-8"?>
<p:tagLst xmlns:a="http://schemas.openxmlformats.org/drawingml/2006/main" xmlns:r="http://schemas.openxmlformats.org/officeDocument/2006/relationships" xmlns:p="http://schemas.openxmlformats.org/presentationml/2006/main">
  <p:tag name="AMA" val="2.1"/>
</p:tagLst>
</file>

<file path=ppt/tags/tag44.xml><?xml version="1.0" encoding="utf-8"?>
<p:tagLst xmlns:a="http://schemas.openxmlformats.org/drawingml/2006/main" xmlns:r="http://schemas.openxmlformats.org/officeDocument/2006/relationships" xmlns:p="http://schemas.openxmlformats.org/presentationml/2006/main">
  <p:tag name="AMA" val="2.1"/>
</p:tagLst>
</file>

<file path=ppt/tags/tag45.xml><?xml version="1.0" encoding="utf-8"?>
<p:tagLst xmlns:a="http://schemas.openxmlformats.org/drawingml/2006/main" xmlns:r="http://schemas.openxmlformats.org/officeDocument/2006/relationships" xmlns:p="http://schemas.openxmlformats.org/presentationml/2006/main">
  <p:tag name="AMA" val="2.1"/>
</p:tagLst>
</file>

<file path=ppt/tags/tag46.xml><?xml version="1.0" encoding="utf-8"?>
<p:tagLst xmlns:a="http://schemas.openxmlformats.org/drawingml/2006/main" xmlns:r="http://schemas.openxmlformats.org/officeDocument/2006/relationships" xmlns:p="http://schemas.openxmlformats.org/presentationml/2006/main">
  <p:tag name="AMA" val="2.1"/>
</p:tagLst>
</file>

<file path=ppt/tags/tag47.xml><?xml version="1.0" encoding="utf-8"?>
<p:tagLst xmlns:a="http://schemas.openxmlformats.org/drawingml/2006/main" xmlns:r="http://schemas.openxmlformats.org/officeDocument/2006/relationships" xmlns:p="http://schemas.openxmlformats.org/presentationml/2006/main">
  <p:tag name="AMA" val="2.1"/>
</p:tagLst>
</file>

<file path=ppt/tags/tag48.xml><?xml version="1.0" encoding="utf-8"?>
<p:tagLst xmlns:a="http://schemas.openxmlformats.org/drawingml/2006/main" xmlns:r="http://schemas.openxmlformats.org/officeDocument/2006/relationships" xmlns:p="http://schemas.openxmlformats.org/presentationml/2006/main">
  <p:tag name="AMA" val="2.1"/>
</p:tagLst>
</file>

<file path=ppt/tags/tag49.xml><?xml version="1.0" encoding="utf-8"?>
<p:tagLst xmlns:a="http://schemas.openxmlformats.org/drawingml/2006/main" xmlns:r="http://schemas.openxmlformats.org/officeDocument/2006/relationships" xmlns:p="http://schemas.openxmlformats.org/presentationml/2006/main">
  <p:tag name="AMA" val="2.1"/>
</p:tagLst>
</file>

<file path=ppt/tags/tag50.xml><?xml version="1.0" encoding="utf-8"?>
<p:tagLst xmlns:a="http://schemas.openxmlformats.org/drawingml/2006/main" xmlns:r="http://schemas.openxmlformats.org/officeDocument/2006/relationships" xmlns:p="http://schemas.openxmlformats.org/presentationml/2006/main">
  <p:tag name="AMA" val="2.1"/>
</p:tagLst>
</file>

<file path=ppt/tags/tag51.xml><?xml version="1.0" encoding="utf-8"?>
<p:tagLst xmlns:a="http://schemas.openxmlformats.org/drawingml/2006/main" xmlns:r="http://schemas.openxmlformats.org/officeDocument/2006/relationships" xmlns:p="http://schemas.openxmlformats.org/presentationml/2006/main">
  <p:tag name="AMA" val="2.1"/>
</p:tagLst>
</file>

<file path=ppt/tags/tag52.xml><?xml version="1.0" encoding="utf-8"?>
<p:tagLst xmlns:a="http://schemas.openxmlformats.org/drawingml/2006/main" xmlns:r="http://schemas.openxmlformats.org/officeDocument/2006/relationships" xmlns:p="http://schemas.openxmlformats.org/presentationml/2006/main">
  <p:tag name="AMA" val="2.1"/>
</p:tagLst>
</file>

<file path=ppt/tags/tag53.xml><?xml version="1.0" encoding="utf-8"?>
<p:tagLst xmlns:a="http://schemas.openxmlformats.org/drawingml/2006/main" xmlns:r="http://schemas.openxmlformats.org/officeDocument/2006/relationships" xmlns:p="http://schemas.openxmlformats.org/presentationml/2006/main">
  <p:tag name="AMA" val="2.1"/>
</p:tagLst>
</file>

<file path=ppt/tags/tag54.xml><?xml version="1.0" encoding="utf-8"?>
<p:tagLst xmlns:a="http://schemas.openxmlformats.org/drawingml/2006/main" xmlns:r="http://schemas.openxmlformats.org/officeDocument/2006/relationships" xmlns:p="http://schemas.openxmlformats.org/presentationml/2006/main">
  <p:tag name="AMA" val="2.1"/>
</p:tagLst>
</file>

<file path=ppt/tags/tag55.xml><?xml version="1.0" encoding="utf-8"?>
<p:tagLst xmlns:a="http://schemas.openxmlformats.org/drawingml/2006/main" xmlns:r="http://schemas.openxmlformats.org/officeDocument/2006/relationships" xmlns:p="http://schemas.openxmlformats.org/presentationml/2006/main">
  <p:tag name="AMA" val="2.1"/>
</p:tagLst>
</file>

<file path=ppt/tags/tag56.xml><?xml version="1.0" encoding="utf-8"?>
<p:tagLst xmlns:a="http://schemas.openxmlformats.org/drawingml/2006/main" xmlns:r="http://schemas.openxmlformats.org/officeDocument/2006/relationships" xmlns:p="http://schemas.openxmlformats.org/presentationml/2006/main">
  <p:tag name="AMA" val="2.1"/>
</p:tagLst>
</file>

<file path=ppt/tags/tag57.xml><?xml version="1.0" encoding="utf-8"?>
<p:tagLst xmlns:a="http://schemas.openxmlformats.org/drawingml/2006/main" xmlns:r="http://schemas.openxmlformats.org/officeDocument/2006/relationships" xmlns:p="http://schemas.openxmlformats.org/presentationml/2006/main">
  <p:tag name="AMA" val="2.1"/>
</p:tagLst>
</file>

<file path=ppt/tags/tag58.xml><?xml version="1.0" encoding="utf-8"?>
<p:tagLst xmlns:a="http://schemas.openxmlformats.org/drawingml/2006/main" xmlns:r="http://schemas.openxmlformats.org/officeDocument/2006/relationships" xmlns:p="http://schemas.openxmlformats.org/presentationml/2006/main">
  <p:tag name="AMA" val="2.1"/>
</p:tagLst>
</file>

<file path=ppt/tags/tag59.xml><?xml version="1.0" encoding="utf-8"?>
<p:tagLst xmlns:a="http://schemas.openxmlformats.org/drawingml/2006/main" xmlns:r="http://schemas.openxmlformats.org/officeDocument/2006/relationships" xmlns:p="http://schemas.openxmlformats.org/presentationml/2006/main">
  <p:tag name="AMA" val="2.1"/>
</p:tagLst>
</file>

<file path=ppt/tags/tag60.xml><?xml version="1.0" encoding="utf-8"?>
<p:tagLst xmlns:a="http://schemas.openxmlformats.org/drawingml/2006/main" xmlns:r="http://schemas.openxmlformats.org/officeDocument/2006/relationships" xmlns:p="http://schemas.openxmlformats.org/presentationml/2006/main">
  <p:tag name="AMA" val="2.1"/>
</p:tagLst>
</file>

<file path=ppt/tags/tag61.xml><?xml version="1.0" encoding="utf-8"?>
<p:tagLst xmlns:a="http://schemas.openxmlformats.org/drawingml/2006/main" xmlns:r="http://schemas.openxmlformats.org/officeDocument/2006/relationships" xmlns:p="http://schemas.openxmlformats.org/presentationml/2006/main">
  <p:tag name="AMA" val="2.1"/>
</p:tagLst>
</file>

<file path=ppt/tags/tag62.xml><?xml version="1.0" encoding="utf-8"?>
<p:tagLst xmlns:a="http://schemas.openxmlformats.org/drawingml/2006/main" xmlns:r="http://schemas.openxmlformats.org/officeDocument/2006/relationships" xmlns:p="http://schemas.openxmlformats.org/presentationml/2006/main">
  <p:tag name="AMA" val="2.1"/>
</p:tagLst>
</file>

<file path=ppt/tags/tag63.xml><?xml version="1.0" encoding="utf-8"?>
<p:tagLst xmlns:a="http://schemas.openxmlformats.org/drawingml/2006/main" xmlns:r="http://schemas.openxmlformats.org/officeDocument/2006/relationships" xmlns:p="http://schemas.openxmlformats.org/presentationml/2006/main">
  <p:tag name="AMA" val="2.1"/>
</p:tagLst>
</file>

<file path=ppt/tags/tag64.xml><?xml version="1.0" encoding="utf-8"?>
<p:tagLst xmlns:a="http://schemas.openxmlformats.org/drawingml/2006/main" xmlns:r="http://schemas.openxmlformats.org/officeDocument/2006/relationships" xmlns:p="http://schemas.openxmlformats.org/presentationml/2006/main">
  <p:tag name="AMA" val="2.1"/>
</p:tagLst>
</file>

<file path=ppt/tags/tag65.xml><?xml version="1.0" encoding="utf-8"?>
<p:tagLst xmlns:a="http://schemas.openxmlformats.org/drawingml/2006/main" xmlns:r="http://schemas.openxmlformats.org/officeDocument/2006/relationships" xmlns:p="http://schemas.openxmlformats.org/presentationml/2006/main">
  <p:tag name="AMA" val="2.1"/>
</p:tagLst>
</file>

<file path=ppt/tags/tag66.xml><?xml version="1.0" encoding="utf-8"?>
<p:tagLst xmlns:a="http://schemas.openxmlformats.org/drawingml/2006/main" xmlns:r="http://schemas.openxmlformats.org/officeDocument/2006/relationships" xmlns:p="http://schemas.openxmlformats.org/presentationml/2006/main">
  <p:tag name="AMA" val="2.1"/>
</p:tagLst>
</file>

<file path=ppt/tags/tag67.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19569</TotalTime>
  <Words>9736</Words>
  <Application>Microsoft Office PowerPoint</Application>
  <PresentationFormat>寬螢幕</PresentationFormat>
  <Paragraphs>1580</Paragraphs>
  <Slides>131</Slides>
  <Notes>43</Notes>
  <HiddenSlides>0</HiddenSlides>
  <MMClips>0</MMClips>
  <ScaleCrop>false</ScaleCrop>
  <HeadingPairs>
    <vt:vector size="6" baseType="variant">
      <vt:variant>
        <vt:lpstr>使用字型</vt:lpstr>
      </vt:variant>
      <vt:variant>
        <vt:i4>16</vt:i4>
      </vt:variant>
      <vt:variant>
        <vt:lpstr>佈景主題</vt:lpstr>
      </vt:variant>
      <vt:variant>
        <vt:i4>1</vt:i4>
      </vt:variant>
      <vt:variant>
        <vt:lpstr>投影片標題</vt:lpstr>
      </vt:variant>
      <vt:variant>
        <vt:i4>131</vt:i4>
      </vt:variant>
    </vt:vector>
  </HeadingPairs>
  <TitlesOfParts>
    <vt:vector size="148" baseType="lpstr">
      <vt:lpstr>Arial Unicode MS</vt:lpstr>
      <vt:lpstr>BiauKai</vt:lpstr>
      <vt:lpstr>Cataneo BT</vt:lpstr>
      <vt:lpstr>Gulim</vt:lpstr>
      <vt:lpstr>文鼎中圓</vt:lpstr>
      <vt:lpstr>微軟正黑體</vt:lpstr>
      <vt:lpstr>新細明體</vt:lpstr>
      <vt:lpstr>標楷體</vt:lpstr>
      <vt:lpstr>Arial</vt:lpstr>
      <vt:lpstr>Calibri</vt:lpstr>
      <vt:lpstr>Candara</vt:lpstr>
      <vt:lpstr>Tahoma</vt:lpstr>
      <vt:lpstr>Times New Roman</vt:lpstr>
      <vt:lpstr>Verdana</vt:lpstr>
      <vt:lpstr>Wingdings</vt:lpstr>
      <vt:lpstr>Wingdings 2</vt:lpstr>
      <vt:lpstr>12年國教簡報</vt:lpstr>
      <vt:lpstr>PowerPoint 簡報</vt:lpstr>
      <vt:lpstr>          目   次</vt:lpstr>
      <vt:lpstr>PowerPoint 簡報</vt:lpstr>
      <vt:lpstr>PowerPoint 簡報</vt:lpstr>
      <vt:lpstr>114學年度適性入學成果</vt:lpstr>
      <vt:lpstr>114學年度適性入學成果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桃連區職業類科之群科屬性</vt:lpstr>
      <vt:lpstr>分析職業類科升學進路的觀察重點</vt:lpstr>
      <vt:lpstr>機械群簡介</vt:lpstr>
      <vt:lpstr>機械群簡介</vt:lpstr>
      <vt:lpstr>機械群簡介</vt:lpstr>
      <vt:lpstr>高職與高中的進路比較分析</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寫作測驗評量的能力</vt:lpstr>
      <vt:lpstr>答案卷樣式</vt:lpstr>
      <vt:lpstr>PowerPoint 簡報</vt:lpstr>
      <vt:lpstr>PowerPoint 簡報</vt:lpstr>
      <vt:lpstr>PowerPoint 簡報</vt:lpstr>
      <vt:lpstr>PowerPoint 簡報</vt:lpstr>
      <vt:lpstr>PowerPoint 簡報</vt:lpstr>
      <vt:lpstr>PowerPoint 簡報</vt:lpstr>
      <vt:lpstr>五、桃連區主要入學管道</vt:lpstr>
      <vt:lpstr>國中畢業生升學管道圖</vt:lpstr>
      <vt:lpstr>115學年度桃連區適性入學管道</vt:lpstr>
      <vt:lpstr>桃園市完全免試入學管道</vt:lpstr>
      <vt:lpstr>資格、做法</vt:lpstr>
      <vt:lpstr>招生區域與學校</vt:lpstr>
      <vt:lpstr>PowerPoint 簡報</vt:lpstr>
      <vt:lpstr>PowerPoint 簡報</vt:lpstr>
      <vt:lpstr>桃連區115年重要日程表</vt:lpstr>
      <vt:lpstr>PowerPoint 簡報</vt:lpstr>
      <vt:lpstr>專業群科甄選(特色招生)</vt:lpstr>
      <vt:lpstr>PowerPoint 簡報</vt:lpstr>
      <vt:lpstr>PowerPoint 簡報</vt:lpstr>
      <vt:lpstr>PowerPoint 簡報</vt:lpstr>
      <vt:lpstr>六、桃連區免試入學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115年桃連區免試入學-同分超額比序步驟</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user</cp:lastModifiedBy>
  <cp:revision>1466</cp:revision>
  <cp:lastPrinted>2024-09-26T09:54:57Z</cp:lastPrinted>
  <dcterms:created xsi:type="dcterms:W3CDTF">2012-05-12T02:14:41Z</dcterms:created>
  <dcterms:modified xsi:type="dcterms:W3CDTF">2025-11-21T08:33:59Z</dcterms:modified>
</cp:coreProperties>
</file>